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72" r:id="rId3"/>
    <p:sldId id="258" r:id="rId4"/>
    <p:sldId id="273" r:id="rId5"/>
    <p:sldId id="274" r:id="rId6"/>
    <p:sldId id="275" r:id="rId7"/>
    <p:sldId id="276" r:id="rId8"/>
    <p:sldId id="282" r:id="rId9"/>
    <p:sldId id="277" r:id="rId10"/>
    <p:sldId id="278" r:id="rId11"/>
    <p:sldId id="259" r:id="rId12"/>
    <p:sldId id="281" r:id="rId13"/>
    <p:sldId id="284" r:id="rId14"/>
    <p:sldId id="283" r:id="rId15"/>
    <p:sldId id="279" r:id="rId16"/>
    <p:sldId id="268" r:id="rId17"/>
    <p:sldId id="280" r:id="rId18"/>
    <p:sldId id="267"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312" autoAdjust="0"/>
  </p:normalViewPr>
  <p:slideViewPr>
    <p:cSldViewPr snapToGrid="0">
      <p:cViewPr varScale="1">
        <p:scale>
          <a:sx n="74" d="100"/>
          <a:sy n="74" d="100"/>
        </p:scale>
        <p:origin x="17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7FAA-331C-4C3A-8D48-3870EB99D44B}" type="datetimeFigureOut">
              <a:rPr lang="zh-CN" altLang="en-US" smtClean="0"/>
              <a:t>2025/10/20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68BB1-388A-47E0-9C8C-4528CEDAAC72}" type="slidenum">
              <a:rPr lang="zh-CN" altLang="en-US" smtClean="0"/>
              <a:t>‹#›</a:t>
            </a:fld>
            <a:endParaRPr lang="zh-CN" altLang="en-US"/>
          </a:p>
        </p:txBody>
      </p:sp>
    </p:spTree>
    <p:extLst>
      <p:ext uri="{BB962C8B-B14F-4D97-AF65-F5344CB8AC3E}">
        <p14:creationId xmlns:p14="http://schemas.microsoft.com/office/powerpoint/2010/main" val="153115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Hi everyone! My name is Mao, and I’m a PhD student in Lizzie’s lab. I really wish I could be there in person today, but because of my visa issue, I couldn’t make it. So I am here, remotely, doing my best with the resources I’ve got — just like the trees I’m going to talk about.</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a:t>
            </a:fld>
            <a:endParaRPr lang="zh-CN" altLang="en-US"/>
          </a:p>
        </p:txBody>
      </p:sp>
    </p:spTree>
    <p:extLst>
      <p:ext uri="{BB962C8B-B14F-4D97-AF65-F5344CB8AC3E}">
        <p14:creationId xmlns:p14="http://schemas.microsoft.com/office/powerpoint/2010/main" val="3999134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1584C-7127-3DBA-D6C2-485F5B8A8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C04AC-86D4-0936-0FD7-9E27E2EE1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0D846-07A9-96F4-1381-33CCC1A0276D}"/>
              </a:ext>
            </a:extLst>
          </p:cNvPr>
          <p:cNvSpPr>
            <a:spLocks noGrp="1"/>
          </p:cNvSpPr>
          <p:nvPr>
            <p:ph type="body" idx="1"/>
          </p:nvPr>
        </p:nvSpPr>
        <p:spPr/>
        <p:txBody>
          <a:bodyPr/>
          <a:lstStyle/>
          <a:p>
            <a:r>
              <a:rPr lang="en-US" altLang="zh-CN" dirty="0"/>
              <a:t>Because masting depends on environmental </a:t>
            </a:r>
            <a:r>
              <a:rPr lang="en-US" altLang="zh-CN" b="1" dirty="0"/>
              <a:t>cues</a:t>
            </a:r>
            <a:r>
              <a:rPr lang="en-US" altLang="zh-CN" dirty="0"/>
              <a:t> and </a:t>
            </a:r>
            <a:r>
              <a:rPr lang="en-US" altLang="zh-CN" b="1" dirty="0"/>
              <a:t>vetoes</a:t>
            </a:r>
            <a:r>
              <a:rPr lang="en-US" altLang="zh-CN" dirty="0"/>
              <a:t>, climate change could disrupt this balance in several ways.</a:t>
            </a:r>
          </a:p>
          <a:p>
            <a:r>
              <a:rPr lang="en-US" altLang="zh-CN" dirty="0"/>
              <a:t>First, cues like warm, dry springs may become </a:t>
            </a:r>
            <a:r>
              <a:rPr lang="en-US" altLang="zh-CN" b="1" dirty="0"/>
              <a:t>more frequent</a:t>
            </a:r>
            <a:r>
              <a:rPr lang="en-US" altLang="zh-CN" dirty="0"/>
              <a:t> or </a:t>
            </a:r>
            <a:r>
              <a:rPr lang="en-US" altLang="zh-CN" b="1" dirty="0"/>
              <a:t>less predictable</a:t>
            </a:r>
            <a:r>
              <a:rPr lang="en-US" altLang="zh-CN" dirty="0"/>
              <a:t>, which could shift the timing or frequency of reproduction. But if these cues are followed by </a:t>
            </a:r>
            <a:r>
              <a:rPr lang="en-US" altLang="zh-CN" b="1" dirty="0"/>
              <a:t>veto events</a:t>
            </a:r>
            <a:r>
              <a:rPr lang="en-US" altLang="zh-CN" dirty="0"/>
              <a:t> — like late frosts or drought — seed development could fail, making reproductive investment less successful.</a:t>
            </a:r>
          </a:p>
          <a:p>
            <a:r>
              <a:rPr lang="en-US" altLang="zh-CN" dirty="0"/>
              <a:t>Second, individual trees may start responding differently to changing conditions because of intraspecific variation. That loss of </a:t>
            </a:r>
            <a:r>
              <a:rPr lang="en-US" altLang="zh-CN" b="1" dirty="0"/>
              <a:t>synchrony</a:t>
            </a:r>
            <a:r>
              <a:rPr lang="en-US" altLang="zh-CN" dirty="0"/>
              <a:t> across the population will weaken the advantage of masting, since predator satiation only works when many trees reproduce at the same time.</a:t>
            </a:r>
          </a:p>
          <a:p>
            <a:r>
              <a:rPr lang="en-US" altLang="zh-CN" dirty="0"/>
              <a:t>Finally, climate change could alter </a:t>
            </a:r>
            <a:r>
              <a:rPr lang="en-US" altLang="zh-CN" b="1" dirty="0"/>
              <a:t>resource availability</a:t>
            </a:r>
            <a:r>
              <a:rPr lang="en-US" altLang="zh-CN" dirty="0"/>
              <a:t> itself — through changes in temperature,  and soil moisture — affecting how much trees can allocate to growth or reproduction in the first place.</a:t>
            </a:r>
          </a:p>
          <a:p>
            <a:r>
              <a:rPr lang="en-US" altLang="zh-CN" dirty="0"/>
              <a:t>All of this makes it harder to detect clear trade-offs and may shift how — or even whether — trees mast in the future.</a:t>
            </a:r>
          </a:p>
        </p:txBody>
      </p:sp>
      <p:sp>
        <p:nvSpPr>
          <p:cNvPr id="4" name="Slide Number Placeholder 3">
            <a:extLst>
              <a:ext uri="{FF2B5EF4-FFF2-40B4-BE49-F238E27FC236}">
                <a16:creationId xmlns:a16="http://schemas.microsoft.com/office/drawing/2014/main" id="{C6254410-749E-3E2D-ADA6-5604D11CD420}"/>
              </a:ext>
            </a:extLst>
          </p:cNvPr>
          <p:cNvSpPr>
            <a:spLocks noGrp="1"/>
          </p:cNvSpPr>
          <p:nvPr>
            <p:ph type="sldNum" sz="quarter" idx="5"/>
          </p:nvPr>
        </p:nvSpPr>
        <p:spPr/>
        <p:txBody>
          <a:bodyPr/>
          <a:lstStyle/>
          <a:p>
            <a:fld id="{20968BB1-388A-47E0-9C8C-4528CEDAAC72}" type="slidenum">
              <a:rPr lang="zh-CN" altLang="en-US" smtClean="0"/>
              <a:t>10</a:t>
            </a:fld>
            <a:endParaRPr lang="zh-CN" altLang="en-US"/>
          </a:p>
        </p:txBody>
      </p:sp>
    </p:spTree>
    <p:extLst>
      <p:ext uri="{BB962C8B-B14F-4D97-AF65-F5344CB8AC3E}">
        <p14:creationId xmlns:p14="http://schemas.microsoft.com/office/powerpoint/2010/main" val="801746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about 15 published paper trying to look for if there’s a trade-off between growth and reproduction regarding masting. There are many studies on oak trees specifically. When we look at the result, it’s kind of a mixed picture. </a:t>
            </a:r>
          </a:p>
          <a:p>
            <a:endParaRPr lang="en-US" altLang="zh-CN" dirty="0"/>
          </a:p>
          <a:p>
            <a:r>
              <a:rPr lang="en-US" altLang="zh-CN" dirty="0"/>
              <a:t>About </a:t>
            </a:r>
            <a:r>
              <a:rPr lang="en-US" altLang="zh-CN" b="1" dirty="0"/>
              <a:t>40%</a:t>
            </a:r>
            <a:r>
              <a:rPr lang="en-US" altLang="zh-CN" dirty="0"/>
              <a:t> of studies find </a:t>
            </a:r>
            <a:r>
              <a:rPr lang="en-US" altLang="zh-CN" b="1" dirty="0"/>
              <a:t>no significant trade-off</a:t>
            </a:r>
            <a:r>
              <a:rPr lang="en-US" altLang="zh-CN" dirty="0"/>
              <a:t>. Another </a:t>
            </a:r>
            <a:r>
              <a:rPr lang="en-US" altLang="zh-CN" b="1" dirty="0"/>
              <a:t>40% states</a:t>
            </a:r>
            <a:r>
              <a:rPr lang="en-US" altLang="zh-CN" dirty="0"/>
              <a:t> clear evidence for a trade-off, and around </a:t>
            </a:r>
            <a:r>
              <a:rPr lang="en-US" altLang="zh-CN" b="1" dirty="0"/>
              <a:t>20%</a:t>
            </a:r>
            <a:r>
              <a:rPr lang="en-US" altLang="zh-CN" dirty="0"/>
              <a:t> suggest that the relationship </a:t>
            </a:r>
            <a:r>
              <a:rPr lang="en-US" altLang="zh-CN" b="1" dirty="0"/>
              <a:t>depends on climate independently, and it may disappear when remove climate effects</a:t>
            </a:r>
            <a:r>
              <a:rPr lang="en-US" altLang="zh-CN" dirty="0"/>
              <a:t>.</a:t>
            </a:r>
          </a:p>
          <a:p>
            <a:r>
              <a:rPr lang="en-US" altLang="zh-CN" dirty="0"/>
              <a:t>For example, a recent study on two maple species at different latitudes found that the relationship between growth and reproduction changed depending on latitude, and both their growth and reproduction responded to climatic </a:t>
            </a:r>
            <a:r>
              <a:rPr lang="en-US" altLang="zh-CN"/>
              <a:t>signals differently.</a:t>
            </a:r>
            <a:endParaRPr lang="en-US" altLang="zh-CN" dirty="0"/>
          </a:p>
          <a:p>
            <a:r>
              <a:rPr lang="en-US" altLang="zh-CN" dirty="0"/>
              <a:t>They also looked at </a:t>
            </a:r>
            <a:r>
              <a:rPr lang="en-US" altLang="zh-CN" b="1" dirty="0"/>
              <a:t>growth in the year before</a:t>
            </a:r>
            <a:r>
              <a:rPr lang="en-US" altLang="zh-CN" dirty="0"/>
              <a:t> a mast year — since reproductive development starts earlier — showing how important it is to understand the </a:t>
            </a:r>
            <a:r>
              <a:rPr lang="en-US" altLang="zh-CN" b="1" dirty="0"/>
              <a:t>timing</a:t>
            </a:r>
            <a:r>
              <a:rPr lang="en-US" altLang="zh-CN" dirty="0"/>
              <a:t> of resource allocation shifts.</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11</a:t>
            </a:fld>
            <a:endParaRPr lang="zh-CN" altLang="en-US"/>
          </a:p>
        </p:txBody>
      </p:sp>
    </p:spTree>
    <p:extLst>
      <p:ext uri="{BB962C8B-B14F-4D97-AF65-F5344CB8AC3E}">
        <p14:creationId xmlns:p14="http://schemas.microsoft.com/office/powerpoint/2010/main" val="493486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my project, I’m investigating whether a growth–reproduction trade-off exists in </a:t>
            </a:r>
            <a:r>
              <a:rPr lang="en-US" altLang="zh-CN" b="1" dirty="0"/>
              <a:t>several conifer species</a:t>
            </a:r>
            <a:r>
              <a:rPr lang="en-US" altLang="zh-CN" dirty="0"/>
              <a:t> at Mount Rainier National Park.</a:t>
            </a:r>
          </a:p>
          <a:p>
            <a:r>
              <a:rPr lang="en-US" altLang="zh-CN" dirty="0"/>
              <a:t>These species differ in their reproductive cycles — most have two-year cycles, but a couple have more unique timelines.</a:t>
            </a:r>
          </a:p>
          <a:p>
            <a:r>
              <a:rPr lang="en-US" altLang="zh-CN" dirty="0"/>
              <a:t>This lets us test for trade-offs in the </a:t>
            </a:r>
            <a:r>
              <a:rPr lang="en-US" altLang="zh-CN" b="1" dirty="0"/>
              <a:t>year before</a:t>
            </a:r>
            <a:r>
              <a:rPr lang="en-US" altLang="zh-CN" dirty="0"/>
              <a:t>, </a:t>
            </a:r>
            <a:r>
              <a:rPr lang="en-US" altLang="zh-CN" b="1" dirty="0"/>
              <a:t>during</a:t>
            </a:r>
            <a:r>
              <a:rPr lang="en-US" altLang="zh-CN" dirty="0"/>
              <a:t>, and </a:t>
            </a:r>
            <a:r>
              <a:rPr lang="en-US" altLang="zh-CN" b="1" dirty="0"/>
              <a:t>after</a:t>
            </a:r>
            <a:r>
              <a:rPr lang="en-US" altLang="zh-CN" dirty="0"/>
              <a:t> mast years.</a:t>
            </a:r>
          </a:p>
          <a:p>
            <a:endParaRPr lang="zh-CN" altLang="en-US"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12</a:t>
            </a:fld>
            <a:endParaRPr lang="zh-CN" altLang="en-US"/>
          </a:p>
        </p:txBody>
      </p:sp>
    </p:spTree>
    <p:extLst>
      <p:ext uri="{BB962C8B-B14F-4D97-AF65-F5344CB8AC3E}">
        <p14:creationId xmlns:p14="http://schemas.microsoft.com/office/powerpoint/2010/main" val="1895009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84C9B-103F-EFA5-96B9-6ECB933C2E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B0413-5801-B503-15C8-CDE71A98CD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214E5C-87B5-1569-CC45-CE66A127158C}"/>
              </a:ext>
            </a:extLst>
          </p:cNvPr>
          <p:cNvSpPr>
            <a:spLocks noGrp="1"/>
          </p:cNvSpPr>
          <p:nvPr>
            <p:ph type="body" idx="1"/>
          </p:nvPr>
        </p:nvSpPr>
        <p:spPr/>
        <p:txBody>
          <a:bodyPr/>
          <a:lstStyle/>
          <a:p>
            <a:r>
              <a:rPr lang="en-US" altLang="zh-CN" dirty="0"/>
              <a:t>For my project, I’m investigating whether a growth–reproduction trade-off exists in </a:t>
            </a:r>
            <a:r>
              <a:rPr lang="en-US" altLang="zh-CN" b="1" dirty="0"/>
              <a:t>several conifer species</a:t>
            </a:r>
            <a:r>
              <a:rPr lang="en-US" altLang="zh-CN" dirty="0"/>
              <a:t> at Mount Rainier National Park.</a:t>
            </a:r>
          </a:p>
          <a:p>
            <a:r>
              <a:rPr lang="en-US" altLang="zh-CN" dirty="0"/>
              <a:t>These species differ in their reproductive cycles — most have two-year cycles, but a couple have more unique timelines.</a:t>
            </a:r>
          </a:p>
          <a:p>
            <a:r>
              <a:rPr lang="en-US" altLang="zh-CN" dirty="0"/>
              <a:t>This lets us test for trade-offs in the </a:t>
            </a:r>
            <a:r>
              <a:rPr lang="en-US" altLang="zh-CN" b="1" dirty="0"/>
              <a:t>year before</a:t>
            </a:r>
            <a:r>
              <a:rPr lang="en-US" altLang="zh-CN" dirty="0"/>
              <a:t>, </a:t>
            </a:r>
            <a:r>
              <a:rPr lang="en-US" altLang="zh-CN" b="1" dirty="0"/>
              <a:t>during</a:t>
            </a:r>
            <a:r>
              <a:rPr lang="en-US" altLang="zh-CN" dirty="0"/>
              <a:t>, and </a:t>
            </a:r>
            <a:r>
              <a:rPr lang="en-US" altLang="zh-CN" b="1" dirty="0"/>
              <a:t>after</a:t>
            </a:r>
            <a:r>
              <a:rPr lang="en-US" altLang="zh-CN" dirty="0"/>
              <a:t> mast years.</a:t>
            </a:r>
          </a:p>
          <a:p>
            <a:endParaRPr lang="zh-CN" altLang="en-US" dirty="0"/>
          </a:p>
        </p:txBody>
      </p:sp>
      <p:sp>
        <p:nvSpPr>
          <p:cNvPr id="4" name="Slide Number Placeholder 3">
            <a:extLst>
              <a:ext uri="{FF2B5EF4-FFF2-40B4-BE49-F238E27FC236}">
                <a16:creationId xmlns:a16="http://schemas.microsoft.com/office/drawing/2014/main" id="{EF93D3BD-AF56-D33E-0C2E-A818AA898AB6}"/>
              </a:ext>
            </a:extLst>
          </p:cNvPr>
          <p:cNvSpPr>
            <a:spLocks noGrp="1"/>
          </p:cNvSpPr>
          <p:nvPr>
            <p:ph type="sldNum" sz="quarter" idx="5"/>
          </p:nvPr>
        </p:nvSpPr>
        <p:spPr/>
        <p:txBody>
          <a:bodyPr/>
          <a:lstStyle/>
          <a:p>
            <a:fld id="{20968BB1-388A-47E0-9C8C-4528CEDAAC72}" type="slidenum">
              <a:rPr lang="zh-CN" altLang="en-US" smtClean="0"/>
              <a:t>13</a:t>
            </a:fld>
            <a:endParaRPr lang="zh-CN" altLang="en-US"/>
          </a:p>
        </p:txBody>
      </p:sp>
    </p:spTree>
    <p:extLst>
      <p:ext uri="{BB962C8B-B14F-4D97-AF65-F5344CB8AC3E}">
        <p14:creationId xmlns:p14="http://schemas.microsoft.com/office/powerpoint/2010/main" val="2493140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DFF30-8222-B238-E586-F428161A9C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411F43-C715-BA3D-521F-89D5E51EFC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B9E00D-904A-6E81-17DC-1DB66E528F5E}"/>
              </a:ext>
            </a:extLst>
          </p:cNvPr>
          <p:cNvSpPr>
            <a:spLocks noGrp="1"/>
          </p:cNvSpPr>
          <p:nvPr>
            <p:ph type="body" idx="1"/>
          </p:nvPr>
        </p:nvSpPr>
        <p:spPr/>
        <p:txBody>
          <a:bodyPr/>
          <a:lstStyle/>
          <a:p>
            <a:r>
              <a:rPr lang="en-US" altLang="zh-CN" dirty="0"/>
              <a:t>Mount Rainier also offers a </a:t>
            </a:r>
            <a:r>
              <a:rPr lang="en-US" altLang="zh-CN" b="1" dirty="0"/>
              <a:t>elevational gradient</a:t>
            </a:r>
            <a:r>
              <a:rPr lang="en-US" altLang="zh-CN" dirty="0"/>
              <a:t>.</a:t>
            </a:r>
          </a:p>
          <a:p>
            <a:r>
              <a:rPr lang="en-US" altLang="zh-CN" dirty="0"/>
              <a:t>And among the species we have, some of them span wide ranges, while others are restricted to low or high elevations.</a:t>
            </a:r>
          </a:p>
          <a:p>
            <a:r>
              <a:rPr lang="en-US" altLang="zh-CN" dirty="0"/>
              <a:t>Elevation can serve as a </a:t>
            </a:r>
            <a:r>
              <a:rPr lang="en-US" altLang="zh-CN" b="1" dirty="0"/>
              <a:t>proxy for resource availability and climate variation</a:t>
            </a:r>
            <a:r>
              <a:rPr lang="en-US" altLang="zh-CN" dirty="0"/>
              <a:t>, giving us a way to test how reproductive strategies shift with changing environmental conditions.</a:t>
            </a:r>
          </a:p>
          <a:p>
            <a:endParaRPr lang="zh-CN" altLang="en-US" dirty="0"/>
          </a:p>
        </p:txBody>
      </p:sp>
      <p:sp>
        <p:nvSpPr>
          <p:cNvPr id="4" name="Slide Number Placeholder 3">
            <a:extLst>
              <a:ext uri="{FF2B5EF4-FFF2-40B4-BE49-F238E27FC236}">
                <a16:creationId xmlns:a16="http://schemas.microsoft.com/office/drawing/2014/main" id="{8325EB1F-65AC-A6BE-F555-9B5FCD55147E}"/>
              </a:ext>
            </a:extLst>
          </p:cNvPr>
          <p:cNvSpPr>
            <a:spLocks noGrp="1"/>
          </p:cNvSpPr>
          <p:nvPr>
            <p:ph type="sldNum" sz="quarter" idx="5"/>
          </p:nvPr>
        </p:nvSpPr>
        <p:spPr/>
        <p:txBody>
          <a:bodyPr/>
          <a:lstStyle/>
          <a:p>
            <a:fld id="{20968BB1-388A-47E0-9C8C-4528CEDAAC72}" type="slidenum">
              <a:rPr lang="zh-CN" altLang="en-US" smtClean="0"/>
              <a:t>14</a:t>
            </a:fld>
            <a:endParaRPr lang="zh-CN" altLang="en-US"/>
          </a:p>
        </p:txBody>
      </p:sp>
    </p:spTree>
    <p:extLst>
      <p:ext uri="{BB962C8B-B14F-4D97-AF65-F5344CB8AC3E}">
        <p14:creationId xmlns:p14="http://schemas.microsoft.com/office/powerpoint/2010/main" val="2035638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reproductive data, I’m using long-term </a:t>
            </a:r>
            <a:r>
              <a:rPr lang="en-US" altLang="zh-CN" b="1" dirty="0"/>
              <a:t>seed trap data</a:t>
            </a:r>
            <a:r>
              <a:rPr lang="en-US" altLang="zh-CN" dirty="0"/>
              <a:t> from Janneke’s lab.</a:t>
            </a:r>
          </a:p>
          <a:p>
            <a:r>
              <a:rPr lang="en-US" altLang="zh-CN" dirty="0"/>
              <a:t>Seed traps were placed across different forest stands to monitor annual seed production.</a:t>
            </a:r>
          </a:p>
          <a:p>
            <a:r>
              <a:rPr lang="en-US" altLang="zh-CN" dirty="0"/>
              <a:t>This kind of long-term dataset is incredibly valuable for studying masting patterns and linking them to both </a:t>
            </a:r>
            <a:r>
              <a:rPr lang="en-US" altLang="zh-CN" b="1" dirty="0"/>
              <a:t>climate and growth</a:t>
            </a:r>
            <a:r>
              <a:rPr lang="en-US" altLang="zh-CN" dirty="0"/>
              <a:t>. And we believe there’s enough variation in seed counts to identify mast years within the data.</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15</a:t>
            </a:fld>
            <a:endParaRPr lang="zh-CN" altLang="en-US"/>
          </a:p>
        </p:txBody>
      </p:sp>
    </p:spTree>
    <p:extLst>
      <p:ext uri="{BB962C8B-B14F-4D97-AF65-F5344CB8AC3E}">
        <p14:creationId xmlns:p14="http://schemas.microsoft.com/office/powerpoint/2010/main" val="154285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the growth data, I’m using </a:t>
            </a:r>
            <a:r>
              <a:rPr lang="en-US" altLang="zh-CN" b="1" dirty="0"/>
              <a:t>radial growth</a:t>
            </a:r>
            <a:r>
              <a:rPr lang="en-US" altLang="zh-CN" dirty="0"/>
              <a:t> —how much the trees grow in diameter each year, since this might account for the most growth for adult conifer trees.</a:t>
            </a:r>
          </a:p>
          <a:p>
            <a:r>
              <a:rPr lang="en-US" altLang="zh-CN" dirty="0"/>
              <a:t>Last year we spent a mount at Mount Rainier, with help from an amazing field crew, we collected over </a:t>
            </a:r>
            <a:r>
              <a:rPr lang="en-US" altLang="zh-CN" b="1" dirty="0"/>
              <a:t>1,000 tree cores</a:t>
            </a:r>
            <a:r>
              <a:rPr lang="en-US" altLang="zh-CN" dirty="0"/>
              <a:t> from different stands across elevations.</a:t>
            </a:r>
          </a:p>
          <a:p>
            <a:r>
              <a:rPr lang="en-US" altLang="zh-CN" dirty="0"/>
              <a:t>Processing them is a big job — I’m currently scanning them with a custom camera built by a former engineering student in our lab.</a:t>
            </a:r>
          </a:p>
          <a:p>
            <a:r>
              <a:rPr lang="en-US" altLang="zh-CN" dirty="0"/>
              <a:t>These cores will give us </a:t>
            </a:r>
            <a:r>
              <a:rPr lang="en-US" altLang="zh-CN" b="1" dirty="0"/>
              <a:t>annual-resolution growth data</a:t>
            </a:r>
            <a:r>
              <a:rPr lang="en-US" altLang="zh-CN" dirty="0"/>
              <a:t> to compare with seed production.</a:t>
            </a:r>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16</a:t>
            </a:fld>
            <a:endParaRPr lang="zh-CN" altLang="en-US"/>
          </a:p>
        </p:txBody>
      </p:sp>
    </p:spTree>
    <p:extLst>
      <p:ext uri="{BB962C8B-B14F-4D97-AF65-F5344CB8AC3E}">
        <p14:creationId xmlns:p14="http://schemas.microsoft.com/office/powerpoint/2010/main" val="16098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F8495-9635-52DC-13D1-AE0848CEFF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9396D4-B670-3037-BB93-AEEF7B2CD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144A68-3403-AC02-D0CF-892740E4E89B}"/>
              </a:ext>
            </a:extLst>
          </p:cNvPr>
          <p:cNvSpPr>
            <a:spLocks noGrp="1"/>
          </p:cNvSpPr>
          <p:nvPr>
            <p:ph type="body" idx="1"/>
          </p:nvPr>
        </p:nvSpPr>
        <p:spPr/>
        <p:txBody>
          <a:bodyPr/>
          <a:lstStyle/>
          <a:p>
            <a:r>
              <a:rPr lang="en-US" altLang="zh-CN" dirty="0"/>
              <a:t>This project wouldn’t be possible without a lot of collaboration — from fieldwork to lab work to data sharing.</a:t>
            </a:r>
          </a:p>
          <a:p>
            <a:r>
              <a:rPr lang="en-US" altLang="zh-CN" dirty="0"/>
              <a:t>I’m incredibly grateful to be part of this team and to work in such a beautiful place.</a:t>
            </a:r>
          </a:p>
          <a:p>
            <a:r>
              <a:rPr lang="en-US" altLang="zh-CN" dirty="0"/>
              <a:t>I’m excited to see what patterns we might see as we analyze the data — and what that can tell us about how trees balance growth and reproduction in a changing climate.</a:t>
            </a:r>
          </a:p>
          <a:p>
            <a:endParaRPr lang="zh-CN" altLang="en-US" dirty="0"/>
          </a:p>
        </p:txBody>
      </p:sp>
      <p:sp>
        <p:nvSpPr>
          <p:cNvPr id="4" name="Slide Number Placeholder 3">
            <a:extLst>
              <a:ext uri="{FF2B5EF4-FFF2-40B4-BE49-F238E27FC236}">
                <a16:creationId xmlns:a16="http://schemas.microsoft.com/office/drawing/2014/main" id="{60D2B173-FE35-71A4-ABCE-BF5E1073C4E9}"/>
              </a:ext>
            </a:extLst>
          </p:cNvPr>
          <p:cNvSpPr>
            <a:spLocks noGrp="1"/>
          </p:cNvSpPr>
          <p:nvPr>
            <p:ph type="sldNum" sz="quarter" idx="5"/>
          </p:nvPr>
        </p:nvSpPr>
        <p:spPr/>
        <p:txBody>
          <a:bodyPr/>
          <a:lstStyle/>
          <a:p>
            <a:fld id="{20968BB1-388A-47E0-9C8C-4528CEDAAC72}" type="slidenum">
              <a:rPr lang="zh-CN" altLang="en-US" smtClean="0"/>
              <a:t>17</a:t>
            </a:fld>
            <a:endParaRPr lang="zh-CN" altLang="en-US"/>
          </a:p>
        </p:txBody>
      </p:sp>
    </p:spTree>
    <p:extLst>
      <p:ext uri="{BB962C8B-B14F-4D97-AF65-F5344CB8AC3E}">
        <p14:creationId xmlns:p14="http://schemas.microsoft.com/office/powerpoint/2010/main" val="48926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598DD-C634-9AB6-028B-94B6545C9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979D2-5244-68E0-BBAD-75E247DDB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001BF9-CD48-4FF3-CD8C-6613FA230C99}"/>
              </a:ext>
            </a:extLst>
          </p:cNvPr>
          <p:cNvSpPr>
            <a:spLocks noGrp="1"/>
          </p:cNvSpPr>
          <p:nvPr>
            <p:ph type="body" idx="1"/>
          </p:nvPr>
        </p:nvSpPr>
        <p:spPr/>
        <p:txBody>
          <a:bodyPr/>
          <a:lstStyle/>
          <a:p>
            <a:r>
              <a:rPr lang="en-US" altLang="zh-CN" dirty="0"/>
              <a:t>I’m sure y’all are familiar with masting. Masting is a reproductive strategy that occurs at the population level, characterized by high variability in reproduction from year to year.</a:t>
            </a:r>
          </a:p>
          <a:p>
            <a:r>
              <a:rPr lang="en-US" altLang="zh-CN" dirty="0"/>
              <a:t>It’s thought to help reduce seed predation by overwhelming predators in mast years — so even though predators get a feast, plenty of seeds still survive. In low-seed years, predator populations can’t build up, which helps improve long-term regeneration success. Like in this cartoon: in a mast year, everyone’s happy — and some seeds still make it!</a:t>
            </a:r>
          </a:p>
        </p:txBody>
      </p:sp>
      <p:sp>
        <p:nvSpPr>
          <p:cNvPr id="4" name="Slide Number Placeholder 3">
            <a:extLst>
              <a:ext uri="{FF2B5EF4-FFF2-40B4-BE49-F238E27FC236}">
                <a16:creationId xmlns:a16="http://schemas.microsoft.com/office/drawing/2014/main" id="{89729618-81DC-33F1-8A0A-0FD973521D5F}"/>
              </a:ext>
            </a:extLst>
          </p:cNvPr>
          <p:cNvSpPr>
            <a:spLocks noGrp="1"/>
          </p:cNvSpPr>
          <p:nvPr>
            <p:ph type="sldNum" sz="quarter" idx="5"/>
          </p:nvPr>
        </p:nvSpPr>
        <p:spPr/>
        <p:txBody>
          <a:bodyPr/>
          <a:lstStyle/>
          <a:p>
            <a:fld id="{20968BB1-388A-47E0-9C8C-4528CEDAAC72}" type="slidenum">
              <a:rPr lang="zh-CN" altLang="en-US" smtClean="0"/>
              <a:t>2</a:t>
            </a:fld>
            <a:endParaRPr lang="zh-CN" altLang="en-US"/>
          </a:p>
        </p:txBody>
      </p:sp>
    </p:spTree>
    <p:extLst>
      <p:ext uri="{BB962C8B-B14F-4D97-AF65-F5344CB8AC3E}">
        <p14:creationId xmlns:p14="http://schemas.microsoft.com/office/powerpoint/2010/main" val="101316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why does masting happen?</a:t>
            </a:r>
          </a:p>
          <a:p>
            <a:r>
              <a:rPr lang="en-US" altLang="zh-CN" dirty="0"/>
              <a:t>If producing more seeds improves regeneration, why don’t trees just produce a lot every year?</a:t>
            </a:r>
          </a:p>
          <a:p>
            <a:r>
              <a:rPr lang="en-US" altLang="zh-CN" dirty="0"/>
              <a:t>The main reason is </a:t>
            </a:r>
            <a:r>
              <a:rPr lang="en-US" altLang="zh-CN" b="1" dirty="0"/>
              <a:t>limited resources</a:t>
            </a:r>
            <a:r>
              <a:rPr lang="en-US" altLang="zh-CN" dirty="0"/>
              <a:t>. Trees can only acquire so much carbon, water, and nutrients each year — and they have to </a:t>
            </a:r>
            <a:r>
              <a:rPr lang="en-US" altLang="zh-CN" b="1" dirty="0"/>
              <a:t>divide those resources</a:t>
            </a:r>
            <a:r>
              <a:rPr lang="en-US" altLang="zh-CN" dirty="0"/>
              <a:t> among several different life processes. Broadly speaking, we can group these into four categories: </a:t>
            </a:r>
            <a:r>
              <a:rPr lang="en-US" altLang="zh-CN" dirty="0" err="1"/>
              <a:t>defence</a:t>
            </a:r>
            <a:r>
              <a:rPr lang="en-US" altLang="zh-CN" dirty="0"/>
              <a:t>, growth, reproduction and storage. </a:t>
            </a:r>
            <a:r>
              <a:rPr lang="en-US" altLang="zh-CN" b="1" dirty="0"/>
              <a:t>Defense</a:t>
            </a:r>
            <a:r>
              <a:rPr lang="en-US" altLang="zh-CN" dirty="0"/>
              <a:t>, like producing chemical compounds to deter herbivores or pathogens, usually uses a smaller share of resources and is often triggered only by stress.</a:t>
            </a:r>
          </a:p>
          <a:p>
            <a:r>
              <a:rPr lang="en-US" altLang="zh-CN" b="1" dirty="0"/>
              <a:t>Storage</a:t>
            </a:r>
            <a:r>
              <a:rPr lang="en-US" altLang="zh-CN" dirty="0"/>
              <a:t> is important when thinking about building up energy reserves, but it’s not always a big allocation in a given year especially when the resource itself is limited for other more critical processes.</a:t>
            </a:r>
          </a:p>
          <a:p>
            <a:r>
              <a:rPr lang="en-US" altLang="zh-CN" dirty="0"/>
              <a:t>That leaves </a:t>
            </a:r>
            <a:r>
              <a:rPr lang="en-US" altLang="zh-CN" b="1" dirty="0"/>
              <a:t>growth</a:t>
            </a:r>
            <a:r>
              <a:rPr lang="en-US" altLang="zh-CN" dirty="0"/>
              <a:t> and </a:t>
            </a:r>
            <a:r>
              <a:rPr lang="en-US" altLang="zh-CN" b="1" dirty="0"/>
              <a:t>reproduction</a:t>
            </a:r>
            <a:r>
              <a:rPr lang="en-US" altLang="zh-CN" dirty="0"/>
              <a:t>, which are typically the </a:t>
            </a:r>
            <a:r>
              <a:rPr lang="en-US" altLang="zh-CN" b="1" dirty="0"/>
              <a:t>most resource-demanding</a:t>
            </a:r>
            <a:r>
              <a:rPr lang="en-US" altLang="zh-CN" dirty="0"/>
              <a:t> processes and the ones that most directly influence a tree’s long-term survival and success. Then we can ask a follow up question, how is resource split to these two processes?</a:t>
            </a:r>
          </a:p>
          <a:p>
            <a:endParaRPr lang="en-US" altLang="zh-CN" dirty="0"/>
          </a:p>
        </p:txBody>
      </p:sp>
      <p:sp>
        <p:nvSpPr>
          <p:cNvPr id="4" name="Slide Number Placeholder 3"/>
          <p:cNvSpPr>
            <a:spLocks noGrp="1"/>
          </p:cNvSpPr>
          <p:nvPr>
            <p:ph type="sldNum" sz="quarter" idx="5"/>
          </p:nvPr>
        </p:nvSpPr>
        <p:spPr/>
        <p:txBody>
          <a:bodyPr/>
          <a:lstStyle/>
          <a:p>
            <a:fld id="{20968BB1-388A-47E0-9C8C-4528CEDAAC72}" type="slidenum">
              <a:rPr lang="zh-CN" altLang="en-US" smtClean="0"/>
              <a:t>3</a:t>
            </a:fld>
            <a:endParaRPr lang="zh-CN" altLang="en-US"/>
          </a:p>
        </p:txBody>
      </p:sp>
    </p:spTree>
    <p:extLst>
      <p:ext uri="{BB962C8B-B14F-4D97-AF65-F5344CB8AC3E}">
        <p14:creationId xmlns:p14="http://schemas.microsoft.com/office/powerpoint/2010/main" val="2125850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1D694-08AA-3C18-D7C2-3B9817073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EBE474-8115-B06D-3E06-85028B486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8E734A-1FEA-CF03-47D7-2421B17C60F5}"/>
              </a:ext>
            </a:extLst>
          </p:cNvPr>
          <p:cNvSpPr>
            <a:spLocks noGrp="1"/>
          </p:cNvSpPr>
          <p:nvPr>
            <p:ph type="body" idx="1"/>
          </p:nvPr>
        </p:nvSpPr>
        <p:spPr/>
        <p:txBody>
          <a:bodyPr/>
          <a:lstStyle/>
          <a:p>
            <a:r>
              <a:rPr lang="en-US" altLang="zh-CN" dirty="0"/>
              <a:t>First, let’s imagine a tree that splits its resources equally between growth and reproduction every year.</a:t>
            </a:r>
          </a:p>
          <a:p>
            <a:r>
              <a:rPr lang="en-US" altLang="zh-CN" dirty="0"/>
              <a:t>In a poor year, when there are not many resources are available. We ended up not having enough resources for both growth and reproduction, we will only see very little in growth and very few seeds.</a:t>
            </a:r>
          </a:p>
        </p:txBody>
      </p:sp>
      <p:sp>
        <p:nvSpPr>
          <p:cNvPr id="4" name="Slide Number Placeholder 3">
            <a:extLst>
              <a:ext uri="{FF2B5EF4-FFF2-40B4-BE49-F238E27FC236}">
                <a16:creationId xmlns:a16="http://schemas.microsoft.com/office/drawing/2014/main" id="{FF71A464-EDC8-599A-5C31-57B298FEE673}"/>
              </a:ext>
            </a:extLst>
          </p:cNvPr>
          <p:cNvSpPr>
            <a:spLocks noGrp="1"/>
          </p:cNvSpPr>
          <p:nvPr>
            <p:ph type="sldNum" sz="quarter" idx="5"/>
          </p:nvPr>
        </p:nvSpPr>
        <p:spPr/>
        <p:txBody>
          <a:bodyPr/>
          <a:lstStyle/>
          <a:p>
            <a:fld id="{20968BB1-388A-47E0-9C8C-4528CEDAAC72}" type="slidenum">
              <a:rPr lang="zh-CN" altLang="en-US" smtClean="0"/>
              <a:t>4</a:t>
            </a:fld>
            <a:endParaRPr lang="zh-CN" altLang="en-US"/>
          </a:p>
        </p:txBody>
      </p:sp>
    </p:spTree>
    <p:extLst>
      <p:ext uri="{BB962C8B-B14F-4D97-AF65-F5344CB8AC3E}">
        <p14:creationId xmlns:p14="http://schemas.microsoft.com/office/powerpoint/2010/main" val="1485737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0C0AF-5069-DDC8-97CE-DA60E4A50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DFFBF-92B8-F576-6128-45A986718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A2B51-1935-59B5-A858-30D725E9880A}"/>
              </a:ext>
            </a:extLst>
          </p:cNvPr>
          <p:cNvSpPr>
            <a:spLocks noGrp="1"/>
          </p:cNvSpPr>
          <p:nvPr>
            <p:ph type="body" idx="1"/>
          </p:nvPr>
        </p:nvSpPr>
        <p:spPr/>
        <p:txBody>
          <a:bodyPr/>
          <a:lstStyle/>
          <a:p>
            <a:r>
              <a:rPr lang="en-US" altLang="zh-CN" dirty="0"/>
              <a:t>In a good year, the tree has more resources available to support more growth and more </a:t>
            </a:r>
            <a:r>
              <a:rPr lang="en-US" altLang="zh-CN" b="1" dirty="0"/>
              <a:t>reproduction</a:t>
            </a:r>
            <a:r>
              <a:rPr lang="en-US" altLang="zh-CN" dirty="0"/>
              <a:t>. </a:t>
            </a:r>
          </a:p>
          <a:p>
            <a:r>
              <a:rPr lang="en-US" altLang="zh-CN" dirty="0"/>
              <a:t>This model assumes resources going to growth and reproduction equally— just simply resource matching based on what's available. In this context, masting happens when there are lots of resources available, and we should be able to observe lots of growth at the same time when masting happens.</a:t>
            </a:r>
          </a:p>
        </p:txBody>
      </p:sp>
      <p:sp>
        <p:nvSpPr>
          <p:cNvPr id="4" name="Slide Number Placeholder 3">
            <a:extLst>
              <a:ext uri="{FF2B5EF4-FFF2-40B4-BE49-F238E27FC236}">
                <a16:creationId xmlns:a16="http://schemas.microsoft.com/office/drawing/2014/main" id="{9B003BCD-8134-EB0C-ACD0-52162AA22F83}"/>
              </a:ext>
            </a:extLst>
          </p:cNvPr>
          <p:cNvSpPr>
            <a:spLocks noGrp="1"/>
          </p:cNvSpPr>
          <p:nvPr>
            <p:ph type="sldNum" sz="quarter" idx="5"/>
          </p:nvPr>
        </p:nvSpPr>
        <p:spPr/>
        <p:txBody>
          <a:bodyPr/>
          <a:lstStyle/>
          <a:p>
            <a:fld id="{20968BB1-388A-47E0-9C8C-4528CEDAAC72}" type="slidenum">
              <a:rPr lang="zh-CN" altLang="en-US" smtClean="0"/>
              <a:t>5</a:t>
            </a:fld>
            <a:endParaRPr lang="zh-CN" altLang="en-US"/>
          </a:p>
        </p:txBody>
      </p:sp>
    </p:spTree>
    <p:extLst>
      <p:ext uri="{BB962C8B-B14F-4D97-AF65-F5344CB8AC3E}">
        <p14:creationId xmlns:p14="http://schemas.microsoft.com/office/powerpoint/2010/main" val="160103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8322C-3CCA-6D04-3021-D6F7B311B7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67DAE6-659D-9E26-FD11-53D288F7C4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78F0C5-F4DD-CBA7-C4C8-0F6D74B84678}"/>
              </a:ext>
            </a:extLst>
          </p:cNvPr>
          <p:cNvSpPr>
            <a:spLocks noGrp="1"/>
          </p:cNvSpPr>
          <p:nvPr>
            <p:ph type="body" idx="1"/>
          </p:nvPr>
        </p:nvSpPr>
        <p:spPr/>
        <p:txBody>
          <a:bodyPr/>
          <a:lstStyle/>
          <a:p>
            <a:r>
              <a:rPr lang="en-US" altLang="zh-CN" dirty="0"/>
              <a:t>But there's another possibility — especially when we consider the masting.</a:t>
            </a:r>
          </a:p>
          <a:p>
            <a:r>
              <a:rPr lang="en-US" altLang="zh-CN" dirty="0"/>
              <a:t>Instead of equal resources allocated to both processes, the tree might </a:t>
            </a:r>
            <a:r>
              <a:rPr lang="en-US" altLang="zh-CN" b="1" dirty="0"/>
              <a:t>shift priorities</a:t>
            </a:r>
            <a:r>
              <a:rPr lang="en-US" altLang="zh-CN" dirty="0"/>
              <a:t>: in a more productive year, like mast years, more resources goes to reproduction </a:t>
            </a:r>
            <a:r>
              <a:rPr lang="en-US" altLang="zh-CN" b="1" dirty="0"/>
              <a:t>at the expense of growth</a:t>
            </a:r>
            <a:r>
              <a:rPr lang="en-US" altLang="zh-CN" dirty="0"/>
              <a:t>.</a:t>
            </a:r>
          </a:p>
          <a:p>
            <a:r>
              <a:rPr lang="en-US" altLang="zh-CN" dirty="0"/>
              <a:t>So when trees invest heavily in reproduction, we see reduced growth — suggesting a </a:t>
            </a:r>
            <a:r>
              <a:rPr lang="en-US" altLang="zh-CN" b="1" dirty="0"/>
              <a:t>trade-off</a:t>
            </a:r>
            <a:r>
              <a:rPr lang="en-US" altLang="zh-CN" dirty="0"/>
              <a:t>, not just resource matching.</a:t>
            </a:r>
          </a:p>
        </p:txBody>
      </p:sp>
      <p:sp>
        <p:nvSpPr>
          <p:cNvPr id="4" name="Slide Number Placeholder 3">
            <a:extLst>
              <a:ext uri="{FF2B5EF4-FFF2-40B4-BE49-F238E27FC236}">
                <a16:creationId xmlns:a16="http://schemas.microsoft.com/office/drawing/2014/main" id="{C365738D-B869-0C76-5641-E732FD29B8FD}"/>
              </a:ext>
            </a:extLst>
          </p:cNvPr>
          <p:cNvSpPr>
            <a:spLocks noGrp="1"/>
          </p:cNvSpPr>
          <p:nvPr>
            <p:ph type="sldNum" sz="quarter" idx="5"/>
          </p:nvPr>
        </p:nvSpPr>
        <p:spPr/>
        <p:txBody>
          <a:bodyPr/>
          <a:lstStyle/>
          <a:p>
            <a:fld id="{20968BB1-388A-47E0-9C8C-4528CEDAAC72}" type="slidenum">
              <a:rPr lang="zh-CN" altLang="en-US" smtClean="0"/>
              <a:t>6</a:t>
            </a:fld>
            <a:endParaRPr lang="zh-CN" altLang="en-US"/>
          </a:p>
        </p:txBody>
      </p:sp>
    </p:spTree>
    <p:extLst>
      <p:ext uri="{BB962C8B-B14F-4D97-AF65-F5344CB8AC3E}">
        <p14:creationId xmlns:p14="http://schemas.microsoft.com/office/powerpoint/2010/main" val="3363271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AF0EF-14DA-6654-47D2-E2BD6288DB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990394-1C7C-AB46-B204-8E0CCE690A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7DE-7265-9C9C-B607-8E48F8FB6DE9}"/>
              </a:ext>
            </a:extLst>
          </p:cNvPr>
          <p:cNvSpPr>
            <a:spLocks noGrp="1"/>
          </p:cNvSpPr>
          <p:nvPr>
            <p:ph type="body" idx="1"/>
          </p:nvPr>
        </p:nvSpPr>
        <p:spPr/>
        <p:txBody>
          <a:bodyPr/>
          <a:lstStyle/>
          <a:p>
            <a:r>
              <a:rPr lang="en-US" altLang="zh-CN" dirty="0"/>
              <a:t>And more growth is only observed when trees have fewer seeds, for example the years after a masting event. And this is called growth-reproduction trade-off, which we would expect to see in the context of masting event.</a:t>
            </a:r>
            <a:endParaRPr lang="zh-CN" altLang="en-US" dirty="0"/>
          </a:p>
        </p:txBody>
      </p:sp>
      <p:sp>
        <p:nvSpPr>
          <p:cNvPr id="4" name="Slide Number Placeholder 3">
            <a:extLst>
              <a:ext uri="{FF2B5EF4-FFF2-40B4-BE49-F238E27FC236}">
                <a16:creationId xmlns:a16="http://schemas.microsoft.com/office/drawing/2014/main" id="{D54310BF-2ABA-3CD8-A542-967FA38F252A}"/>
              </a:ext>
            </a:extLst>
          </p:cNvPr>
          <p:cNvSpPr>
            <a:spLocks noGrp="1"/>
          </p:cNvSpPr>
          <p:nvPr>
            <p:ph type="sldNum" sz="quarter" idx="5"/>
          </p:nvPr>
        </p:nvSpPr>
        <p:spPr/>
        <p:txBody>
          <a:bodyPr/>
          <a:lstStyle/>
          <a:p>
            <a:fld id="{20968BB1-388A-47E0-9C8C-4528CEDAAC72}" type="slidenum">
              <a:rPr lang="zh-CN" altLang="en-US" smtClean="0"/>
              <a:t>7</a:t>
            </a:fld>
            <a:endParaRPr lang="zh-CN" altLang="en-US"/>
          </a:p>
        </p:txBody>
      </p:sp>
    </p:spTree>
    <p:extLst>
      <p:ext uri="{BB962C8B-B14F-4D97-AF65-F5344CB8AC3E}">
        <p14:creationId xmlns:p14="http://schemas.microsoft.com/office/powerpoint/2010/main" val="1118723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CB428-E1B1-E3F6-D226-EADEC1428D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CA84EF-9A93-695D-0457-DA6EE48A37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08429-43FA-9A5B-EA7E-7442B4AC43F2}"/>
              </a:ext>
            </a:extLst>
          </p:cNvPr>
          <p:cNvSpPr>
            <a:spLocks noGrp="1"/>
          </p:cNvSpPr>
          <p:nvPr>
            <p:ph type="body" idx="1"/>
          </p:nvPr>
        </p:nvSpPr>
        <p:spPr/>
        <p:txBody>
          <a:bodyPr/>
          <a:lstStyle/>
          <a:p>
            <a:r>
              <a:rPr lang="en-US" altLang="zh-CN" dirty="0"/>
              <a:t>So what controls how trees divide resources between growth and reproduction?</a:t>
            </a:r>
          </a:p>
          <a:p>
            <a:r>
              <a:rPr lang="en-US" altLang="zh-CN" dirty="0"/>
              <a:t>Let’s look at the </a:t>
            </a:r>
            <a:r>
              <a:rPr lang="en-US" altLang="zh-CN" b="1" dirty="0"/>
              <a:t>reproductive cycle</a:t>
            </a:r>
            <a:r>
              <a:rPr lang="en-US" altLang="zh-CN" dirty="0"/>
              <a:t> in trees. It includes stages like the development of reproductive organs — pollen and seed cones for conifers, or flowering buds in angiosperms.</a:t>
            </a:r>
          </a:p>
          <a:p>
            <a:r>
              <a:rPr lang="en-US" altLang="zh-CN" dirty="0"/>
              <a:t>In many temperate species, these processes start in the </a:t>
            </a:r>
            <a:r>
              <a:rPr lang="en-US" altLang="zh-CN" b="1" dirty="0"/>
              <a:t>fall</a:t>
            </a:r>
            <a:r>
              <a:rPr lang="en-US" altLang="zh-CN" dirty="0"/>
              <a:t> of the year </a:t>
            </a:r>
            <a:r>
              <a:rPr lang="en-US" altLang="zh-CN" b="1" dirty="0"/>
              <a:t>before</a:t>
            </a:r>
            <a:r>
              <a:rPr lang="en-US" altLang="zh-CN" dirty="0"/>
              <a:t> seed development. Then comes </a:t>
            </a:r>
            <a:r>
              <a:rPr lang="en-US" altLang="zh-CN" b="1" dirty="0"/>
              <a:t>pollination in spring</a:t>
            </a:r>
            <a:r>
              <a:rPr lang="en-US" altLang="zh-CN" dirty="0"/>
              <a:t>, followed by </a:t>
            </a:r>
            <a:r>
              <a:rPr lang="en-US" altLang="zh-CN" b="1" dirty="0"/>
              <a:t>fertilization</a:t>
            </a:r>
            <a:r>
              <a:rPr lang="en-US" altLang="zh-CN" dirty="0"/>
              <a:t>, then </a:t>
            </a:r>
            <a:r>
              <a:rPr lang="en-US" altLang="zh-CN" b="1" dirty="0"/>
              <a:t>seed maturation</a:t>
            </a:r>
            <a:r>
              <a:rPr lang="en-US" altLang="zh-CN" dirty="0"/>
              <a:t>, and finally </a:t>
            </a:r>
            <a:r>
              <a:rPr lang="en-US" altLang="zh-CN" b="1" dirty="0"/>
              <a:t>seed dispersal</a:t>
            </a:r>
            <a:r>
              <a:rPr lang="en-US" altLang="zh-CN" dirty="0"/>
              <a:t>.</a:t>
            </a:r>
          </a:p>
          <a:p>
            <a:r>
              <a:rPr lang="en-US" altLang="zh-CN" dirty="0"/>
              <a:t>All of these stages must succeed for a successful seed production to occur — and they’re all highly sensitive to </a:t>
            </a:r>
            <a:r>
              <a:rPr lang="en-US" altLang="zh-CN" b="1" dirty="0"/>
              <a:t>environmental conditions</a:t>
            </a:r>
            <a:r>
              <a:rPr lang="en-US" altLang="zh-CN" dirty="0"/>
              <a:t>.</a:t>
            </a:r>
          </a:p>
        </p:txBody>
      </p:sp>
      <p:sp>
        <p:nvSpPr>
          <p:cNvPr id="4" name="Slide Number Placeholder 3">
            <a:extLst>
              <a:ext uri="{FF2B5EF4-FFF2-40B4-BE49-F238E27FC236}">
                <a16:creationId xmlns:a16="http://schemas.microsoft.com/office/drawing/2014/main" id="{AEAB6D7A-78AD-786D-6533-5766BAA68EC3}"/>
              </a:ext>
            </a:extLst>
          </p:cNvPr>
          <p:cNvSpPr>
            <a:spLocks noGrp="1"/>
          </p:cNvSpPr>
          <p:nvPr>
            <p:ph type="sldNum" sz="quarter" idx="5"/>
          </p:nvPr>
        </p:nvSpPr>
        <p:spPr/>
        <p:txBody>
          <a:bodyPr/>
          <a:lstStyle/>
          <a:p>
            <a:fld id="{20968BB1-388A-47E0-9C8C-4528CEDAAC72}" type="slidenum">
              <a:rPr lang="zh-CN" altLang="en-US" smtClean="0"/>
              <a:t>8</a:t>
            </a:fld>
            <a:endParaRPr lang="zh-CN" altLang="en-US"/>
          </a:p>
        </p:txBody>
      </p:sp>
    </p:spTree>
    <p:extLst>
      <p:ext uri="{BB962C8B-B14F-4D97-AF65-F5344CB8AC3E}">
        <p14:creationId xmlns:p14="http://schemas.microsoft.com/office/powerpoint/2010/main" val="3871251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9A0A-9819-5240-467A-F4B364F9B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E2B0-81EA-FF67-412B-1292635DF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FC5E7-3FD3-0E43-409B-478519C54C4E}"/>
              </a:ext>
            </a:extLst>
          </p:cNvPr>
          <p:cNvSpPr>
            <a:spLocks noGrp="1"/>
          </p:cNvSpPr>
          <p:nvPr>
            <p:ph type="body" idx="1"/>
          </p:nvPr>
        </p:nvSpPr>
        <p:spPr/>
        <p:txBody>
          <a:bodyPr/>
          <a:lstStyle/>
          <a:p>
            <a:r>
              <a:rPr lang="en-US" altLang="zh-CN" dirty="0"/>
              <a:t>Some environmental conditions favor reproduction, and we call them environmental </a:t>
            </a:r>
            <a:r>
              <a:rPr lang="en-US" altLang="zh-CN" b="1" dirty="0"/>
              <a:t>cues</a:t>
            </a:r>
            <a:r>
              <a:rPr lang="en-US" altLang="zh-CN" dirty="0"/>
              <a:t>. For example, a warm, dry spring can enhance pollination and trigger a reproductive response — more resources go into seeds, leading to a mast year.</a:t>
            </a:r>
          </a:p>
          <a:p>
            <a:r>
              <a:rPr lang="en-US" altLang="zh-CN" dirty="0"/>
              <a:t>Other more negative events act as </a:t>
            </a:r>
            <a:r>
              <a:rPr lang="en-US" altLang="zh-CN" b="1" dirty="0"/>
              <a:t>vetoes</a:t>
            </a:r>
            <a:r>
              <a:rPr lang="en-US" altLang="zh-CN" dirty="0"/>
              <a:t> — like a late frost, which can damage flowers or developing seeds. In those years, trees may shift resources </a:t>
            </a:r>
            <a:r>
              <a:rPr lang="en-US" altLang="zh-CN" b="1" dirty="0"/>
              <a:t>back to growth</a:t>
            </a:r>
            <a:r>
              <a:rPr lang="en-US" altLang="zh-CN" dirty="0"/>
              <a:t> instead.</a:t>
            </a:r>
          </a:p>
          <a:p>
            <a:r>
              <a:rPr lang="en-US" altLang="zh-CN" dirty="0"/>
              <a:t>So the environment doesn’t just influence how much resource is available — it affects </a:t>
            </a:r>
            <a:r>
              <a:rPr lang="en-US" altLang="zh-CN" b="1" dirty="0"/>
              <a:t>where</a:t>
            </a:r>
            <a:r>
              <a:rPr lang="en-US" altLang="zh-CN" dirty="0"/>
              <a:t> those resources go.</a:t>
            </a:r>
          </a:p>
        </p:txBody>
      </p:sp>
      <p:sp>
        <p:nvSpPr>
          <p:cNvPr id="4" name="Slide Number Placeholder 3">
            <a:extLst>
              <a:ext uri="{FF2B5EF4-FFF2-40B4-BE49-F238E27FC236}">
                <a16:creationId xmlns:a16="http://schemas.microsoft.com/office/drawing/2014/main" id="{0BBA6429-0B47-050F-ECFE-3682DB47B83D}"/>
              </a:ext>
            </a:extLst>
          </p:cNvPr>
          <p:cNvSpPr>
            <a:spLocks noGrp="1"/>
          </p:cNvSpPr>
          <p:nvPr>
            <p:ph type="sldNum" sz="quarter" idx="5"/>
          </p:nvPr>
        </p:nvSpPr>
        <p:spPr/>
        <p:txBody>
          <a:bodyPr/>
          <a:lstStyle/>
          <a:p>
            <a:fld id="{20968BB1-388A-47E0-9C8C-4528CEDAAC72}" type="slidenum">
              <a:rPr lang="zh-CN" altLang="en-US" smtClean="0"/>
              <a:t>9</a:t>
            </a:fld>
            <a:endParaRPr lang="zh-CN" altLang="en-US"/>
          </a:p>
        </p:txBody>
      </p:sp>
    </p:spTree>
    <p:extLst>
      <p:ext uri="{BB962C8B-B14F-4D97-AF65-F5344CB8AC3E}">
        <p14:creationId xmlns:p14="http://schemas.microsoft.com/office/powerpoint/2010/main" val="3210820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FF73-2F13-2BA7-B57B-003189A0860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B81B72C-A583-78E2-100B-9FC4415B51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CF8E4C6-D439-3F40-ECEF-539E1E945B8B}"/>
              </a:ext>
            </a:extLst>
          </p:cNvPr>
          <p:cNvSpPr>
            <a:spLocks noGrp="1"/>
          </p:cNvSpPr>
          <p:nvPr>
            <p:ph type="dt" sz="half" idx="10"/>
          </p:nvPr>
        </p:nvSpPr>
        <p:spPr/>
        <p:txBody>
          <a:bodyPr/>
          <a:lstStyle/>
          <a:p>
            <a:fld id="{2090D983-1732-412C-B15B-F6966790C8B0}" type="datetimeFigureOut">
              <a:rPr lang="zh-CN" altLang="en-US" smtClean="0"/>
              <a:t>2025/10/20</a:t>
            </a:fld>
            <a:endParaRPr lang="zh-CN" altLang="en-US"/>
          </a:p>
        </p:txBody>
      </p:sp>
      <p:sp>
        <p:nvSpPr>
          <p:cNvPr id="5" name="Footer Placeholder 4">
            <a:extLst>
              <a:ext uri="{FF2B5EF4-FFF2-40B4-BE49-F238E27FC236}">
                <a16:creationId xmlns:a16="http://schemas.microsoft.com/office/drawing/2014/main" id="{ADB6C61C-93C8-5842-0A94-175602DB777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E63CA7-B673-E3D3-26DD-C21898C5CA79}"/>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4108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C162-A907-6097-DC56-CA7B97F24ED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D087834-0AB4-D542-8B69-1A070050BAF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9249100-C86F-E09E-EF1A-6BB29193DDC9}"/>
              </a:ext>
            </a:extLst>
          </p:cNvPr>
          <p:cNvSpPr>
            <a:spLocks noGrp="1"/>
          </p:cNvSpPr>
          <p:nvPr>
            <p:ph type="dt" sz="half" idx="10"/>
          </p:nvPr>
        </p:nvSpPr>
        <p:spPr/>
        <p:txBody>
          <a:bodyPr/>
          <a:lstStyle/>
          <a:p>
            <a:fld id="{2090D983-1732-412C-B15B-F6966790C8B0}" type="datetimeFigureOut">
              <a:rPr lang="zh-CN" altLang="en-US" smtClean="0"/>
              <a:t>2025/10/20</a:t>
            </a:fld>
            <a:endParaRPr lang="zh-CN" altLang="en-US"/>
          </a:p>
        </p:txBody>
      </p:sp>
      <p:sp>
        <p:nvSpPr>
          <p:cNvPr id="5" name="Footer Placeholder 4">
            <a:extLst>
              <a:ext uri="{FF2B5EF4-FFF2-40B4-BE49-F238E27FC236}">
                <a16:creationId xmlns:a16="http://schemas.microsoft.com/office/drawing/2014/main" id="{55F90C52-899A-0933-EBE5-0C4830BA13A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6AFC28-0416-E63F-D8F9-05AF70782B41}"/>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65003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0169C2-E207-ACC9-8E0C-1E21FEFC253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5AE9096-B3FB-E3A5-C999-A96B5EBD259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48C4833-866D-A136-AB68-941EAFE1393A}"/>
              </a:ext>
            </a:extLst>
          </p:cNvPr>
          <p:cNvSpPr>
            <a:spLocks noGrp="1"/>
          </p:cNvSpPr>
          <p:nvPr>
            <p:ph type="dt" sz="half" idx="10"/>
          </p:nvPr>
        </p:nvSpPr>
        <p:spPr/>
        <p:txBody>
          <a:bodyPr/>
          <a:lstStyle/>
          <a:p>
            <a:fld id="{2090D983-1732-412C-B15B-F6966790C8B0}" type="datetimeFigureOut">
              <a:rPr lang="zh-CN" altLang="en-US" smtClean="0"/>
              <a:t>2025/10/20</a:t>
            </a:fld>
            <a:endParaRPr lang="zh-CN" altLang="en-US"/>
          </a:p>
        </p:txBody>
      </p:sp>
      <p:sp>
        <p:nvSpPr>
          <p:cNvPr id="5" name="Footer Placeholder 4">
            <a:extLst>
              <a:ext uri="{FF2B5EF4-FFF2-40B4-BE49-F238E27FC236}">
                <a16:creationId xmlns:a16="http://schemas.microsoft.com/office/drawing/2014/main" id="{9BD5E405-2543-6F82-69B3-90BBD3899B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9C70817-8E62-696A-3849-4A07296F96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058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45DA-AB6D-B38F-C950-54DD9BA1569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8867772-E59F-D3B2-7F3E-BD80B3B83DFE}"/>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30EFB48-3609-3537-2E34-14ED0281CF35}"/>
              </a:ext>
            </a:extLst>
          </p:cNvPr>
          <p:cNvSpPr>
            <a:spLocks noGrp="1"/>
          </p:cNvSpPr>
          <p:nvPr>
            <p:ph type="dt" sz="half" idx="10"/>
          </p:nvPr>
        </p:nvSpPr>
        <p:spPr/>
        <p:txBody>
          <a:bodyPr/>
          <a:lstStyle/>
          <a:p>
            <a:fld id="{2090D983-1732-412C-B15B-F6966790C8B0}" type="datetimeFigureOut">
              <a:rPr lang="zh-CN" altLang="en-US" smtClean="0"/>
              <a:t>2025/10/20</a:t>
            </a:fld>
            <a:endParaRPr lang="zh-CN" altLang="en-US"/>
          </a:p>
        </p:txBody>
      </p:sp>
      <p:sp>
        <p:nvSpPr>
          <p:cNvPr id="5" name="Footer Placeholder 4">
            <a:extLst>
              <a:ext uri="{FF2B5EF4-FFF2-40B4-BE49-F238E27FC236}">
                <a16:creationId xmlns:a16="http://schemas.microsoft.com/office/drawing/2014/main" id="{C9E69FD5-1C48-2877-9ED0-D0991C8A9D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120AC2F-A1BB-ED71-758F-FA2B925461E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92652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A7AA-F81B-271F-F4F6-0A0372F2CC2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FD6F11-39FD-D0D7-B118-06CEEBA460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56B48CCB-97D6-26EB-A886-B8FB99BD38C8}"/>
              </a:ext>
            </a:extLst>
          </p:cNvPr>
          <p:cNvSpPr>
            <a:spLocks noGrp="1"/>
          </p:cNvSpPr>
          <p:nvPr>
            <p:ph type="dt" sz="half" idx="10"/>
          </p:nvPr>
        </p:nvSpPr>
        <p:spPr/>
        <p:txBody>
          <a:bodyPr/>
          <a:lstStyle/>
          <a:p>
            <a:fld id="{2090D983-1732-412C-B15B-F6966790C8B0}" type="datetimeFigureOut">
              <a:rPr lang="zh-CN" altLang="en-US" smtClean="0"/>
              <a:t>2025/10/20</a:t>
            </a:fld>
            <a:endParaRPr lang="zh-CN" altLang="en-US"/>
          </a:p>
        </p:txBody>
      </p:sp>
      <p:sp>
        <p:nvSpPr>
          <p:cNvPr id="5" name="Footer Placeholder 4">
            <a:extLst>
              <a:ext uri="{FF2B5EF4-FFF2-40B4-BE49-F238E27FC236}">
                <a16:creationId xmlns:a16="http://schemas.microsoft.com/office/drawing/2014/main" id="{E0E2CC2C-5EA6-3F62-1A4B-1ACF520D652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F7C70C-A003-00F9-75C8-48B8997FB2E4}"/>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2641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17E0-15DB-5FB9-88A4-CE8C37FF365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68581A0-3399-BB60-C9AA-6E929B92A0A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38A2F4E-FA3B-9DDA-AD46-53CD26EC060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FA70823-566F-5A06-EB47-542F4F69438C}"/>
              </a:ext>
            </a:extLst>
          </p:cNvPr>
          <p:cNvSpPr>
            <a:spLocks noGrp="1"/>
          </p:cNvSpPr>
          <p:nvPr>
            <p:ph type="dt" sz="half" idx="10"/>
          </p:nvPr>
        </p:nvSpPr>
        <p:spPr/>
        <p:txBody>
          <a:bodyPr/>
          <a:lstStyle/>
          <a:p>
            <a:fld id="{2090D983-1732-412C-B15B-F6966790C8B0}" type="datetimeFigureOut">
              <a:rPr lang="zh-CN" altLang="en-US" smtClean="0"/>
              <a:t>2025/10/20</a:t>
            </a:fld>
            <a:endParaRPr lang="zh-CN" altLang="en-US"/>
          </a:p>
        </p:txBody>
      </p:sp>
      <p:sp>
        <p:nvSpPr>
          <p:cNvPr id="6" name="Footer Placeholder 5">
            <a:extLst>
              <a:ext uri="{FF2B5EF4-FFF2-40B4-BE49-F238E27FC236}">
                <a16:creationId xmlns:a16="http://schemas.microsoft.com/office/drawing/2014/main" id="{A34837BC-D66F-2F99-70FB-2D3EB48278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59538E-068C-D195-D66B-B0F953EF6BD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3024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1C14-DF37-EA34-D9F5-EDB611D48FA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78F3761-5892-56FA-A26E-8EB229DD7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F09C4BE-C0BC-C785-F499-FD2940AC5E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7F29B7A-786B-BB7D-0345-A8C8E7F33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02F7D48-5F9D-CF56-1589-7F4A014DE76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C10A4D7-4DE9-45AF-1F2F-C17F7E63FCD8}"/>
              </a:ext>
            </a:extLst>
          </p:cNvPr>
          <p:cNvSpPr>
            <a:spLocks noGrp="1"/>
          </p:cNvSpPr>
          <p:nvPr>
            <p:ph type="dt" sz="half" idx="10"/>
          </p:nvPr>
        </p:nvSpPr>
        <p:spPr/>
        <p:txBody>
          <a:bodyPr/>
          <a:lstStyle/>
          <a:p>
            <a:fld id="{2090D983-1732-412C-B15B-F6966790C8B0}" type="datetimeFigureOut">
              <a:rPr lang="zh-CN" altLang="en-US" smtClean="0"/>
              <a:t>2025/10/20</a:t>
            </a:fld>
            <a:endParaRPr lang="zh-CN" altLang="en-US"/>
          </a:p>
        </p:txBody>
      </p:sp>
      <p:sp>
        <p:nvSpPr>
          <p:cNvPr id="8" name="Footer Placeholder 7">
            <a:extLst>
              <a:ext uri="{FF2B5EF4-FFF2-40B4-BE49-F238E27FC236}">
                <a16:creationId xmlns:a16="http://schemas.microsoft.com/office/drawing/2014/main" id="{8B62CCD7-6F81-597E-F6EF-44E7F5A0777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AAE0C307-6741-23F5-7142-FFC4A3109465}"/>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842961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8667-DEA6-DDF8-B478-468D0A146FF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56B1385-13E7-2978-A1C0-AA017D744DA5}"/>
              </a:ext>
            </a:extLst>
          </p:cNvPr>
          <p:cNvSpPr>
            <a:spLocks noGrp="1"/>
          </p:cNvSpPr>
          <p:nvPr>
            <p:ph type="dt" sz="half" idx="10"/>
          </p:nvPr>
        </p:nvSpPr>
        <p:spPr/>
        <p:txBody>
          <a:bodyPr/>
          <a:lstStyle/>
          <a:p>
            <a:fld id="{2090D983-1732-412C-B15B-F6966790C8B0}" type="datetimeFigureOut">
              <a:rPr lang="zh-CN" altLang="en-US" smtClean="0"/>
              <a:t>2025/10/20</a:t>
            </a:fld>
            <a:endParaRPr lang="zh-CN" altLang="en-US"/>
          </a:p>
        </p:txBody>
      </p:sp>
      <p:sp>
        <p:nvSpPr>
          <p:cNvPr id="4" name="Footer Placeholder 3">
            <a:extLst>
              <a:ext uri="{FF2B5EF4-FFF2-40B4-BE49-F238E27FC236}">
                <a16:creationId xmlns:a16="http://schemas.microsoft.com/office/drawing/2014/main" id="{86D8B39E-5F74-5A5E-2334-BC9C2FD4796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E309C99-BC27-AFF9-B508-4878A83D0763}"/>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17378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1B30D-6F36-2E73-A3EC-4DE7E89EA30D}"/>
              </a:ext>
            </a:extLst>
          </p:cNvPr>
          <p:cNvSpPr>
            <a:spLocks noGrp="1"/>
          </p:cNvSpPr>
          <p:nvPr>
            <p:ph type="dt" sz="half" idx="10"/>
          </p:nvPr>
        </p:nvSpPr>
        <p:spPr/>
        <p:txBody>
          <a:bodyPr/>
          <a:lstStyle/>
          <a:p>
            <a:fld id="{2090D983-1732-412C-B15B-F6966790C8B0}" type="datetimeFigureOut">
              <a:rPr lang="zh-CN" altLang="en-US" smtClean="0"/>
              <a:t>2025/10/20</a:t>
            </a:fld>
            <a:endParaRPr lang="zh-CN" altLang="en-US"/>
          </a:p>
        </p:txBody>
      </p:sp>
      <p:sp>
        <p:nvSpPr>
          <p:cNvPr id="3" name="Footer Placeholder 2">
            <a:extLst>
              <a:ext uri="{FF2B5EF4-FFF2-40B4-BE49-F238E27FC236}">
                <a16:creationId xmlns:a16="http://schemas.microsoft.com/office/drawing/2014/main" id="{AB00DAE4-034D-538F-161A-4B61451FCA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11C09D2-1362-722C-2A24-739F2C0A9D5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140900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A58-B4EE-7770-59EF-327EA3A0D3E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760DE2B-F9F9-7D79-8655-049EA62EB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1012190-5848-A62F-8228-0AD9C1863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C71A7B7-51A4-F2D7-D0D9-25841491BD99}"/>
              </a:ext>
            </a:extLst>
          </p:cNvPr>
          <p:cNvSpPr>
            <a:spLocks noGrp="1"/>
          </p:cNvSpPr>
          <p:nvPr>
            <p:ph type="dt" sz="half" idx="10"/>
          </p:nvPr>
        </p:nvSpPr>
        <p:spPr/>
        <p:txBody>
          <a:bodyPr/>
          <a:lstStyle/>
          <a:p>
            <a:fld id="{2090D983-1732-412C-B15B-F6966790C8B0}" type="datetimeFigureOut">
              <a:rPr lang="zh-CN" altLang="en-US" smtClean="0"/>
              <a:t>2025/10/20</a:t>
            </a:fld>
            <a:endParaRPr lang="zh-CN" altLang="en-US"/>
          </a:p>
        </p:txBody>
      </p:sp>
      <p:sp>
        <p:nvSpPr>
          <p:cNvPr id="6" name="Footer Placeholder 5">
            <a:extLst>
              <a:ext uri="{FF2B5EF4-FFF2-40B4-BE49-F238E27FC236}">
                <a16:creationId xmlns:a16="http://schemas.microsoft.com/office/drawing/2014/main" id="{8D764CDB-FCB1-5698-57A6-600D0FE7F48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86EFAB-A834-FA12-73CB-9F1DB868EF1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328148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A90E-4AF1-8D54-CCD1-A05386E0171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3144ADA-8851-30AD-5B52-EE0FD9EBC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1B7E1A3-A8E9-90F9-B9DC-DCE525F1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2E2E6EC-FB7E-D394-8CB2-DCFF81EDBC78}"/>
              </a:ext>
            </a:extLst>
          </p:cNvPr>
          <p:cNvSpPr>
            <a:spLocks noGrp="1"/>
          </p:cNvSpPr>
          <p:nvPr>
            <p:ph type="dt" sz="half" idx="10"/>
          </p:nvPr>
        </p:nvSpPr>
        <p:spPr/>
        <p:txBody>
          <a:bodyPr/>
          <a:lstStyle/>
          <a:p>
            <a:fld id="{2090D983-1732-412C-B15B-F6966790C8B0}" type="datetimeFigureOut">
              <a:rPr lang="zh-CN" altLang="en-US" smtClean="0"/>
              <a:t>2025/10/20</a:t>
            </a:fld>
            <a:endParaRPr lang="zh-CN" altLang="en-US"/>
          </a:p>
        </p:txBody>
      </p:sp>
      <p:sp>
        <p:nvSpPr>
          <p:cNvPr id="6" name="Footer Placeholder 5">
            <a:extLst>
              <a:ext uri="{FF2B5EF4-FFF2-40B4-BE49-F238E27FC236}">
                <a16:creationId xmlns:a16="http://schemas.microsoft.com/office/drawing/2014/main" id="{E51C3EB0-E033-88FB-2333-1E1D0648E4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A22CA86-C811-4217-6D1C-B6E0F5100B30}"/>
              </a:ext>
            </a:extLst>
          </p:cNvPr>
          <p:cNvSpPr>
            <a:spLocks noGrp="1"/>
          </p:cNvSpPr>
          <p:nvPr>
            <p:ph type="sldNum" sz="quarter" idx="12"/>
          </p:nvPr>
        </p:nvSpPr>
        <p:spPr/>
        <p:txBody>
          <a:body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42517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55D0B-AD3B-E944-578D-729232A3C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46F0864-9571-CA4F-0818-F0ACF87E8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A52D953-CE43-AFB2-CA4D-33889A67D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90D983-1732-412C-B15B-F6966790C8B0}" type="datetimeFigureOut">
              <a:rPr lang="zh-CN" altLang="en-US" smtClean="0"/>
              <a:t>2025/10/20</a:t>
            </a:fld>
            <a:endParaRPr lang="zh-CN" altLang="en-US"/>
          </a:p>
        </p:txBody>
      </p:sp>
      <p:sp>
        <p:nvSpPr>
          <p:cNvPr id="5" name="Footer Placeholder 4">
            <a:extLst>
              <a:ext uri="{FF2B5EF4-FFF2-40B4-BE49-F238E27FC236}">
                <a16:creationId xmlns:a16="http://schemas.microsoft.com/office/drawing/2014/main" id="{84471B11-9252-DE4C-C1BE-1DA49AF95A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C49C96B-AE7D-5599-05AB-8ED8BBD5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C25A4B-2575-4120-9DD1-781FBA11A7D9}" type="slidenum">
              <a:rPr lang="zh-CN" altLang="en-US" smtClean="0"/>
              <a:t>‹#›</a:t>
            </a:fld>
            <a:endParaRPr lang="zh-CN" altLang="en-US"/>
          </a:p>
        </p:txBody>
      </p:sp>
    </p:spTree>
    <p:extLst>
      <p:ext uri="{BB962C8B-B14F-4D97-AF65-F5344CB8AC3E}">
        <p14:creationId xmlns:p14="http://schemas.microsoft.com/office/powerpoint/2010/main" val="236426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jpg"/><Relationship Id="rId7" Type="http://schemas.openxmlformats.org/officeDocument/2006/relationships/image" Target="../media/image20.jpeg"/><Relationship Id="rId12"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jpeg"/><Relationship Id="rId11" Type="http://schemas.openxmlformats.org/officeDocument/2006/relationships/image" Target="../media/image24.jp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jpe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jpg"/><Relationship Id="rId7"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g"/><Relationship Id="rId7"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31.jpg"/><Relationship Id="rId4" Type="http://schemas.openxmlformats.org/officeDocument/2006/relationships/image" Target="../media/image30.jpeg"/><Relationship Id="rId9" Type="http://schemas.openxmlformats.org/officeDocument/2006/relationships/image" Target="../media/image35.jp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g"/><Relationship Id="rId7" Type="http://schemas.openxmlformats.org/officeDocument/2006/relationships/image" Target="../media/image39.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jpg"/><Relationship Id="rId4" Type="http://schemas.openxmlformats.org/officeDocument/2006/relationships/image" Target="../media/image36.png"/><Relationship Id="rId9" Type="http://schemas.openxmlformats.org/officeDocument/2006/relationships/image" Target="../media/image41.jpg"/></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7E98-2D0F-79B6-9B09-8B4F529D3DE6}"/>
              </a:ext>
            </a:extLst>
          </p:cNvPr>
          <p:cNvSpPr>
            <a:spLocks noGrp="1"/>
          </p:cNvSpPr>
          <p:nvPr>
            <p:ph type="ctrTitle"/>
          </p:nvPr>
        </p:nvSpPr>
        <p:spPr>
          <a:xfrm>
            <a:off x="800100" y="908319"/>
            <a:ext cx="10591800" cy="2520681"/>
          </a:xfrm>
          <a:solidFill>
            <a:schemeClr val="bg1">
              <a:alpha val="63000"/>
            </a:schemeClr>
          </a:solidFill>
        </p:spPr>
        <p:txBody>
          <a:bodyPr>
            <a:normAutofit fontScale="90000"/>
          </a:bodyPr>
          <a:lstStyle/>
          <a:p>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br>
              <a:rPr lang="en-US" altLang="zh-CN" sz="3600" b="0" i="0" u="none" strike="noStrike" baseline="0" dirty="0">
                <a:solidFill>
                  <a:schemeClr val="tx2">
                    <a:lumMod val="90000"/>
                    <a:lumOff val="10000"/>
                  </a:schemeClr>
                </a:solidFill>
                <a:latin typeface="Britannic Bold" panose="020B0903060703020204" pitchFamily="34" charset="0"/>
              </a:rPr>
            </a:br>
            <a:r>
              <a:rPr lang="en-US" altLang="zh-CN" sz="3600" b="0" i="0" u="none" strike="noStrike" baseline="0" dirty="0">
                <a:solidFill>
                  <a:schemeClr val="tx2">
                    <a:lumMod val="90000"/>
                    <a:lumOff val="10000"/>
                  </a:schemeClr>
                </a:solidFill>
                <a:latin typeface="Britannic Bold" panose="020B0903060703020204" pitchFamily="34" charset="0"/>
              </a:rPr>
              <a:t>Life on a Budget: Reproduction-growth Trade-Offs in Masting </a:t>
            </a:r>
            <a:r>
              <a:rPr lang="en-US" altLang="zh-CN" sz="3600" dirty="0">
                <a:solidFill>
                  <a:schemeClr val="tx2">
                    <a:lumMod val="90000"/>
                    <a:lumOff val="10000"/>
                  </a:schemeClr>
                </a:solidFill>
                <a:latin typeface="Britannic Bold" panose="020B0903060703020204" pitchFamily="34" charset="0"/>
              </a:rPr>
              <a:t>T</a:t>
            </a:r>
            <a:r>
              <a:rPr lang="en-US" altLang="zh-CN" sz="3600" b="0" i="0" u="none" strike="noStrike" baseline="0" dirty="0">
                <a:solidFill>
                  <a:schemeClr val="tx2">
                    <a:lumMod val="90000"/>
                    <a:lumOff val="10000"/>
                  </a:schemeClr>
                </a:solidFill>
                <a:latin typeface="Britannic Bold" panose="020B0903060703020204" pitchFamily="34" charset="0"/>
              </a:rPr>
              <a:t>rees</a:t>
            </a:r>
            <a:br>
              <a:rPr lang="en-US" altLang="zh-CN" dirty="0"/>
            </a:br>
            <a:endParaRPr lang="zh-CN" altLang="en-US" dirty="0"/>
          </a:p>
        </p:txBody>
      </p:sp>
      <p:sp>
        <p:nvSpPr>
          <p:cNvPr id="3" name="Subtitle 2">
            <a:extLst>
              <a:ext uri="{FF2B5EF4-FFF2-40B4-BE49-F238E27FC236}">
                <a16:creationId xmlns:a16="http://schemas.microsoft.com/office/drawing/2014/main" id="{B60E211F-D8F0-FA70-DB6E-02D1A05FA647}"/>
              </a:ext>
            </a:extLst>
          </p:cNvPr>
          <p:cNvSpPr>
            <a:spLocks noGrp="1"/>
          </p:cNvSpPr>
          <p:nvPr>
            <p:ph type="subTitle" idx="1"/>
          </p:nvPr>
        </p:nvSpPr>
        <p:spPr>
          <a:xfrm>
            <a:off x="1524000" y="4764171"/>
            <a:ext cx="9144000" cy="1655762"/>
          </a:xfrm>
        </p:spPr>
        <p:txBody>
          <a:bodyPr>
            <a:normAutofit fontScale="92500" lnSpcReduction="20000"/>
          </a:bodyPr>
          <a:lstStyle/>
          <a:p>
            <a:r>
              <a:rPr lang="en-US" altLang="zh-CN" sz="2800" dirty="0">
                <a:solidFill>
                  <a:schemeClr val="bg1"/>
                </a:solidFill>
              </a:rPr>
              <a:t>Xiaomao Wang</a:t>
            </a:r>
          </a:p>
          <a:p>
            <a:r>
              <a:rPr lang="en-US" altLang="zh-CN" sz="2800" dirty="0">
                <a:solidFill>
                  <a:schemeClr val="bg1"/>
                </a:solidFill>
              </a:rPr>
              <a:t>Temporal Ecology Lab</a:t>
            </a:r>
          </a:p>
          <a:p>
            <a:r>
              <a:rPr lang="en-US" altLang="zh-CN" sz="2800" dirty="0">
                <a:solidFill>
                  <a:schemeClr val="bg1"/>
                </a:solidFill>
              </a:rPr>
              <a:t>Faculty of Forestry, University of British Columbia</a:t>
            </a:r>
          </a:p>
          <a:p>
            <a:r>
              <a:rPr lang="en-US" altLang="zh-CN" sz="2800" dirty="0">
                <a:solidFill>
                  <a:schemeClr val="bg1"/>
                </a:solidFill>
              </a:rPr>
              <a:t>Oct 21 2025</a:t>
            </a:r>
          </a:p>
        </p:txBody>
      </p:sp>
      <p:pic>
        <p:nvPicPr>
          <p:cNvPr id="1026" name="Picture 2">
            <a:extLst>
              <a:ext uri="{FF2B5EF4-FFF2-40B4-BE49-F238E27FC236}">
                <a16:creationId xmlns:a16="http://schemas.microsoft.com/office/drawing/2014/main" id="{3EABD4A0-6107-4DCB-B375-51C4B8564D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2647"/>
          <a:stretch>
            <a:fillRect/>
          </a:stretch>
        </p:blipFill>
        <p:spPr bwMode="auto">
          <a:xfrm>
            <a:off x="10595047" y="6130362"/>
            <a:ext cx="488512" cy="579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logo of a vine with grapes and leaves&#10;&#10;AI-generated content may be incorrect.">
            <a:extLst>
              <a:ext uri="{FF2B5EF4-FFF2-40B4-BE49-F238E27FC236}">
                <a16:creationId xmlns:a16="http://schemas.microsoft.com/office/drawing/2014/main" id="{9498FDD0-CFE8-C144-A1D8-34892F51A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3860" y="6130362"/>
            <a:ext cx="654306" cy="579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856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881697A-6DE8-891A-03EF-C4FBFA55B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09CD1-2A54-969B-4F33-FD9B7A2FDB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0561BB55-6345-A537-8F63-60D62977F9CA}"/>
              </a:ext>
            </a:extLst>
          </p:cNvPr>
          <p:cNvSpPr/>
          <p:nvPr/>
        </p:nvSpPr>
        <p:spPr>
          <a:xfrm>
            <a:off x="260564" y="347208"/>
            <a:ext cx="5820825"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Climate change</a:t>
            </a:r>
          </a:p>
        </p:txBody>
      </p:sp>
      <p:sp>
        <p:nvSpPr>
          <p:cNvPr id="4" name="TextBox 3">
            <a:extLst>
              <a:ext uri="{FF2B5EF4-FFF2-40B4-BE49-F238E27FC236}">
                <a16:creationId xmlns:a16="http://schemas.microsoft.com/office/drawing/2014/main" id="{70B376E1-3CD0-6485-2EFE-78B8111D0167}"/>
              </a:ext>
            </a:extLst>
          </p:cNvPr>
          <p:cNvSpPr txBox="1"/>
          <p:nvPr/>
        </p:nvSpPr>
        <p:spPr>
          <a:xfrm>
            <a:off x="1159934" y="2784334"/>
            <a:ext cx="7450666" cy="1938992"/>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Changes of environmental cues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Disruption of synchrony</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Uncertainties of resources allocation</a:t>
            </a:r>
            <a:endParaRPr lang="zh-CN" altLang="en-US" sz="2400" dirty="0"/>
          </a:p>
        </p:txBody>
      </p:sp>
      <p:pic>
        <p:nvPicPr>
          <p:cNvPr id="5" name="Picture 4" descr="A cartoon tree with acorns&#10;&#10;AI-generated content may be incorrect.">
            <a:extLst>
              <a:ext uri="{FF2B5EF4-FFF2-40B4-BE49-F238E27FC236}">
                <a16:creationId xmlns:a16="http://schemas.microsoft.com/office/drawing/2014/main" id="{34AEBC1F-584F-04FF-C95F-B466E9B21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3162" y="2961802"/>
            <a:ext cx="1258078" cy="1343083"/>
          </a:xfrm>
          <a:prstGeom prst="rect">
            <a:avLst/>
          </a:prstGeom>
        </p:spPr>
      </p:pic>
      <p:pic>
        <p:nvPicPr>
          <p:cNvPr id="6" name="Picture 5" descr="A cartoon tree with acorns on it&#10;&#10;AI-generated content may be incorrect.">
            <a:extLst>
              <a:ext uri="{FF2B5EF4-FFF2-40B4-BE49-F238E27FC236}">
                <a16:creationId xmlns:a16="http://schemas.microsoft.com/office/drawing/2014/main" id="{CA237E49-BE68-EE6A-7648-47778633D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139" y="2326890"/>
            <a:ext cx="1071065" cy="1102110"/>
          </a:xfrm>
          <a:prstGeom prst="rect">
            <a:avLst/>
          </a:prstGeom>
        </p:spPr>
      </p:pic>
      <p:pic>
        <p:nvPicPr>
          <p:cNvPr id="7" name="Picture 6" descr="A cartoon tree with acorns on it&#10;&#10;AI-generated content may be incorrect.">
            <a:extLst>
              <a:ext uri="{FF2B5EF4-FFF2-40B4-BE49-F238E27FC236}">
                <a16:creationId xmlns:a16="http://schemas.microsoft.com/office/drawing/2014/main" id="{F50A0B0A-951D-9950-4F8E-F86A8D8F3F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8882" y="4127417"/>
            <a:ext cx="1071065" cy="1102110"/>
          </a:xfrm>
          <a:prstGeom prst="rect">
            <a:avLst/>
          </a:prstGeom>
        </p:spPr>
      </p:pic>
      <p:pic>
        <p:nvPicPr>
          <p:cNvPr id="8" name="Picture 7" descr="A cartoon tree with acorns on it&#10;&#10;AI-generated content may be incorrect.">
            <a:extLst>
              <a:ext uri="{FF2B5EF4-FFF2-40B4-BE49-F238E27FC236}">
                <a16:creationId xmlns:a16="http://schemas.microsoft.com/office/drawing/2014/main" id="{188CD5F7-22CE-8D9F-D008-8492A2C77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9493" y="2548305"/>
            <a:ext cx="1071065" cy="1102110"/>
          </a:xfrm>
          <a:prstGeom prst="rect">
            <a:avLst/>
          </a:prstGeom>
        </p:spPr>
      </p:pic>
      <p:pic>
        <p:nvPicPr>
          <p:cNvPr id="9" name="Picture 8" descr="A cartoon tree with acorns on it&#10;&#10;AI-generated content may be incorrect.">
            <a:extLst>
              <a:ext uri="{FF2B5EF4-FFF2-40B4-BE49-F238E27FC236}">
                <a16:creationId xmlns:a16="http://schemas.microsoft.com/office/drawing/2014/main" id="{C93CD63A-1F62-C174-35B8-2028FC6DB6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2455" y="4309695"/>
            <a:ext cx="1071065" cy="1102110"/>
          </a:xfrm>
          <a:prstGeom prst="rect">
            <a:avLst/>
          </a:prstGeom>
        </p:spPr>
      </p:pic>
      <p:sp>
        <p:nvSpPr>
          <p:cNvPr id="10" name="Speech Bubble: Oval 9">
            <a:extLst>
              <a:ext uri="{FF2B5EF4-FFF2-40B4-BE49-F238E27FC236}">
                <a16:creationId xmlns:a16="http://schemas.microsoft.com/office/drawing/2014/main" id="{34C795FA-3773-FDE8-29F4-3F4A6EFFA1E3}"/>
              </a:ext>
            </a:extLst>
          </p:cNvPr>
          <p:cNvSpPr/>
          <p:nvPr/>
        </p:nvSpPr>
        <p:spPr>
          <a:xfrm>
            <a:off x="8120584" y="1439173"/>
            <a:ext cx="1791163" cy="1215851"/>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t>Wait, am I the only one get excited ??</a:t>
            </a:r>
            <a:endParaRPr lang="zh-CN" altLang="en-US" sz="1400" dirty="0"/>
          </a:p>
        </p:txBody>
      </p:sp>
    </p:spTree>
    <p:extLst>
      <p:ext uri="{BB962C8B-B14F-4D97-AF65-F5344CB8AC3E}">
        <p14:creationId xmlns:p14="http://schemas.microsoft.com/office/powerpoint/2010/main" val="2941209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2A662B0D-EB1B-CA16-9AD8-39007CADEC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E4D0A5-73A9-A938-7153-F11AE4AA557E}"/>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3" name="Rectangle 2">
            <a:extLst>
              <a:ext uri="{FF2B5EF4-FFF2-40B4-BE49-F238E27FC236}">
                <a16:creationId xmlns:a16="http://schemas.microsoft.com/office/drawing/2014/main" id="{F238CA2F-ED2A-7C7C-DC8A-9DF1835ECDD8}"/>
              </a:ext>
            </a:extLst>
          </p:cNvPr>
          <p:cNvSpPr/>
          <p:nvPr/>
        </p:nvSpPr>
        <p:spPr>
          <a:xfrm>
            <a:off x="161175" y="347208"/>
            <a:ext cx="6019597" cy="1107996"/>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6600" dirty="0">
                <a:ln w="0"/>
                <a:solidFill>
                  <a:schemeClr val="accent1"/>
                </a:solidFill>
                <a:effectLst>
                  <a:outerShdw blurRad="38100" dist="25400" dir="5400000" algn="ctr" rotWithShape="0">
                    <a:srgbClr val="6E747A">
                      <a:alpha val="43000"/>
                    </a:srgbClr>
                  </a:outerShdw>
                </a:effectLst>
              </a:rPr>
              <a:t>Previous studies</a:t>
            </a:r>
          </a:p>
        </p:txBody>
      </p:sp>
      <p:pic>
        <p:nvPicPr>
          <p:cNvPr id="6" name="Picture 5" descr="A diagram of a red arrow pointing to a red line&#10;&#10;AI-generated content may be incorrect.">
            <a:extLst>
              <a:ext uri="{FF2B5EF4-FFF2-40B4-BE49-F238E27FC236}">
                <a16:creationId xmlns:a16="http://schemas.microsoft.com/office/drawing/2014/main" id="{157F6DBC-BD07-6DD8-DB79-58D2F7DEE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0117" y="2043035"/>
            <a:ext cx="3093671" cy="2771929"/>
          </a:xfrm>
          <a:prstGeom prst="rect">
            <a:avLst/>
          </a:prstGeom>
        </p:spPr>
      </p:pic>
      <p:sp>
        <p:nvSpPr>
          <p:cNvPr id="9" name="TextBox 8">
            <a:extLst>
              <a:ext uri="{FF2B5EF4-FFF2-40B4-BE49-F238E27FC236}">
                <a16:creationId xmlns:a16="http://schemas.microsoft.com/office/drawing/2014/main" id="{BE7D8C48-BB91-33BC-8BFC-0544BA58878D}"/>
              </a:ext>
            </a:extLst>
          </p:cNvPr>
          <p:cNvSpPr txBox="1"/>
          <p:nvPr/>
        </p:nvSpPr>
        <p:spPr>
          <a:xfrm>
            <a:off x="7056649" y="5000629"/>
            <a:ext cx="6019597" cy="369332"/>
          </a:xfrm>
          <a:prstGeom prst="rect">
            <a:avLst/>
          </a:prstGeom>
          <a:noFill/>
        </p:spPr>
        <p:txBody>
          <a:bodyPr wrap="square" rtlCol="0">
            <a:spAutoFit/>
          </a:bodyPr>
          <a:lstStyle/>
          <a:p>
            <a:r>
              <a:rPr lang="en-US" altLang="zh-CN" dirty="0"/>
              <a:t>Vincent, C., &amp; Ibáñez, I., </a:t>
            </a:r>
            <a:r>
              <a:rPr lang="en-US" altLang="zh-CN" i="1" dirty="0"/>
              <a:t>Ecosphere, </a:t>
            </a:r>
            <a:r>
              <a:rPr lang="en-US" altLang="zh-CN" dirty="0"/>
              <a:t>2024</a:t>
            </a:r>
            <a:endParaRPr lang="zh-CN" altLang="en-US" dirty="0"/>
          </a:p>
        </p:txBody>
      </p:sp>
      <p:sp>
        <p:nvSpPr>
          <p:cNvPr id="10" name="TextBox 9">
            <a:extLst>
              <a:ext uri="{FF2B5EF4-FFF2-40B4-BE49-F238E27FC236}">
                <a16:creationId xmlns:a16="http://schemas.microsoft.com/office/drawing/2014/main" id="{640D53BC-BE39-4FDD-688E-014DE2074F05}"/>
              </a:ext>
            </a:extLst>
          </p:cNvPr>
          <p:cNvSpPr txBox="1"/>
          <p:nvPr/>
        </p:nvSpPr>
        <p:spPr>
          <a:xfrm>
            <a:off x="1227667" y="2767279"/>
            <a:ext cx="5828982" cy="163121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40% no trade-off; 40% trade-off; 20% climate dependent</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Climate is very critical, the reproductive cycle is important</a:t>
            </a:r>
            <a:endParaRPr lang="zh-CN" altLang="en-US" sz="2000" dirty="0"/>
          </a:p>
        </p:txBody>
      </p:sp>
    </p:spTree>
    <p:extLst>
      <p:ext uri="{BB962C8B-B14F-4D97-AF65-F5344CB8AC3E}">
        <p14:creationId xmlns:p14="http://schemas.microsoft.com/office/powerpoint/2010/main" val="3131376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143E44E-E588-9287-0766-446542F129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F506DB-5496-F92E-71C7-F2AD2BB4ACC1}"/>
              </a:ext>
            </a:extLst>
          </p:cNvPr>
          <p:cNvSpPr>
            <a:spLocks noGrp="1"/>
          </p:cNvSpPr>
          <p:nvPr>
            <p:ph type="ctrTitle"/>
          </p:nvPr>
        </p:nvSpPr>
        <p:spPr>
          <a:xfrm>
            <a:off x="0" y="119744"/>
            <a:ext cx="12192000" cy="6422570"/>
          </a:xfrm>
          <a:solidFill>
            <a:schemeClr val="bg1">
              <a:alpha val="63000"/>
            </a:schemeClr>
          </a:solidFill>
        </p:spPr>
        <p:txBody>
          <a:bodyPr>
            <a:normAutofit/>
          </a:bodyPr>
          <a:lstStyle/>
          <a:p>
            <a:br>
              <a:rPr lang="en-US" altLang="zh-CN" dirty="0"/>
            </a:br>
            <a:endParaRPr lang="zh-CN" altLang="en-US" dirty="0"/>
          </a:p>
        </p:txBody>
      </p:sp>
      <p:pic>
        <p:nvPicPr>
          <p:cNvPr id="169" name="Picture 168">
            <a:extLst>
              <a:ext uri="{FF2B5EF4-FFF2-40B4-BE49-F238E27FC236}">
                <a16:creationId xmlns:a16="http://schemas.microsoft.com/office/drawing/2014/main" id="{54DF2B8E-06F3-C3E7-8BE6-E0202DA96C80}"/>
              </a:ext>
            </a:extLst>
          </p:cNvPr>
          <p:cNvPicPr>
            <a:picLocks noChangeAspect="1"/>
          </p:cNvPicPr>
          <p:nvPr/>
        </p:nvPicPr>
        <p:blipFill>
          <a:blip r:embed="rId4"/>
          <a:stretch>
            <a:fillRect/>
          </a:stretch>
        </p:blipFill>
        <p:spPr>
          <a:xfrm>
            <a:off x="298244" y="1061660"/>
            <a:ext cx="717862" cy="720000"/>
          </a:xfrm>
          <a:prstGeom prst="roundRect">
            <a:avLst/>
          </a:prstGeom>
        </p:spPr>
      </p:pic>
      <p:sp>
        <p:nvSpPr>
          <p:cNvPr id="170" name="TextBox 169">
            <a:extLst>
              <a:ext uri="{FF2B5EF4-FFF2-40B4-BE49-F238E27FC236}">
                <a16:creationId xmlns:a16="http://schemas.microsoft.com/office/drawing/2014/main" id="{00A28ECA-8E1F-AC30-08BF-EF33422539E6}"/>
              </a:ext>
            </a:extLst>
          </p:cNvPr>
          <p:cNvSpPr txBox="1"/>
          <p:nvPr/>
        </p:nvSpPr>
        <p:spPr>
          <a:xfrm>
            <a:off x="1026146" y="1121352"/>
            <a:ext cx="1552354" cy="461665"/>
          </a:xfrm>
          <a:prstGeom prst="rect">
            <a:avLst/>
          </a:prstGeom>
          <a:noFill/>
        </p:spPr>
        <p:txBody>
          <a:bodyPr wrap="square" rtlCol="0">
            <a:spAutoFit/>
          </a:bodyPr>
          <a:lstStyle/>
          <a:p>
            <a:pPr algn="ctr"/>
            <a:r>
              <a:rPr lang="en-US" altLang="zh-CN" sz="1200" b="1" i="1" dirty="0"/>
              <a:t>Abies amabilis </a:t>
            </a:r>
          </a:p>
          <a:p>
            <a:pPr algn="ctr"/>
            <a:r>
              <a:rPr lang="en-US" altLang="zh-CN" sz="1200" b="1" dirty="0"/>
              <a:t>Pacific silver fir</a:t>
            </a:r>
            <a:endParaRPr lang="zh-CN" altLang="en-US" sz="1200" b="1" dirty="0"/>
          </a:p>
        </p:txBody>
      </p:sp>
      <p:pic>
        <p:nvPicPr>
          <p:cNvPr id="171" name="Picture 170">
            <a:extLst>
              <a:ext uri="{FF2B5EF4-FFF2-40B4-BE49-F238E27FC236}">
                <a16:creationId xmlns:a16="http://schemas.microsoft.com/office/drawing/2014/main" id="{292A4C5D-3427-992D-B19C-52DA9CFD713D}"/>
              </a:ext>
            </a:extLst>
          </p:cNvPr>
          <p:cNvPicPr>
            <a:picLocks noChangeAspect="1"/>
          </p:cNvPicPr>
          <p:nvPr/>
        </p:nvPicPr>
        <p:blipFill>
          <a:blip r:embed="rId5"/>
          <a:stretch>
            <a:fillRect/>
          </a:stretch>
        </p:blipFill>
        <p:spPr>
          <a:xfrm>
            <a:off x="306868" y="1880728"/>
            <a:ext cx="717862" cy="720000"/>
          </a:xfrm>
          <a:prstGeom prst="roundRect">
            <a:avLst/>
          </a:prstGeom>
        </p:spPr>
      </p:pic>
      <p:sp>
        <p:nvSpPr>
          <p:cNvPr id="172" name="TextBox 171">
            <a:extLst>
              <a:ext uri="{FF2B5EF4-FFF2-40B4-BE49-F238E27FC236}">
                <a16:creationId xmlns:a16="http://schemas.microsoft.com/office/drawing/2014/main" id="{76A1C643-BB99-6DC6-DA43-0F85F87E0D0E}"/>
              </a:ext>
            </a:extLst>
          </p:cNvPr>
          <p:cNvSpPr txBox="1"/>
          <p:nvPr/>
        </p:nvSpPr>
        <p:spPr>
          <a:xfrm>
            <a:off x="1011020" y="1955125"/>
            <a:ext cx="1557187" cy="400110"/>
          </a:xfrm>
          <a:prstGeom prst="rect">
            <a:avLst/>
          </a:prstGeom>
          <a:noFill/>
        </p:spPr>
        <p:txBody>
          <a:bodyPr wrap="square" rtlCol="0">
            <a:spAutoFit/>
          </a:bodyPr>
          <a:lstStyle/>
          <a:p>
            <a:pPr algn="ctr"/>
            <a:r>
              <a:rPr lang="en-US" altLang="zh-CN" sz="1000" b="1" i="1" dirty="0"/>
              <a:t>Pseudotsuga </a:t>
            </a:r>
            <a:r>
              <a:rPr lang="en-US" altLang="zh-CN" sz="1000" b="1" i="1" dirty="0" err="1"/>
              <a:t>menziesii</a:t>
            </a:r>
            <a:endParaRPr lang="en-US" altLang="zh-CN" sz="1000" b="1" i="1" dirty="0"/>
          </a:p>
          <a:p>
            <a:pPr algn="ctr"/>
            <a:r>
              <a:rPr lang="en-US" altLang="zh-CN" sz="1000" b="1" dirty="0"/>
              <a:t>Douglas-fir</a:t>
            </a:r>
            <a:endParaRPr lang="zh-CN" altLang="en-US" sz="1000" b="1" dirty="0"/>
          </a:p>
        </p:txBody>
      </p:sp>
      <p:pic>
        <p:nvPicPr>
          <p:cNvPr id="173" name="Picture 4" descr="close up of hemlock with cones">
            <a:extLst>
              <a:ext uri="{FF2B5EF4-FFF2-40B4-BE49-F238E27FC236}">
                <a16:creationId xmlns:a16="http://schemas.microsoft.com/office/drawing/2014/main" id="{67620A5C-3825-7C6B-47B5-AC2CCE26D9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307" b="22196"/>
          <a:stretch/>
        </p:blipFill>
        <p:spPr bwMode="auto">
          <a:xfrm>
            <a:off x="314225" y="2782932"/>
            <a:ext cx="712560"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FF901D3A-A342-8728-1F8B-3E1A08E5002B}"/>
              </a:ext>
            </a:extLst>
          </p:cNvPr>
          <p:cNvSpPr txBox="1"/>
          <p:nvPr/>
        </p:nvSpPr>
        <p:spPr>
          <a:xfrm>
            <a:off x="1022232" y="2854003"/>
            <a:ext cx="1552354" cy="461665"/>
          </a:xfrm>
          <a:prstGeom prst="rect">
            <a:avLst/>
          </a:prstGeom>
          <a:noFill/>
        </p:spPr>
        <p:txBody>
          <a:bodyPr wrap="square" rtlCol="0">
            <a:spAutoFit/>
          </a:bodyPr>
          <a:lstStyle/>
          <a:p>
            <a:pPr algn="ctr"/>
            <a:r>
              <a:rPr lang="en-US" altLang="zh-CN" sz="1200" b="1" i="1" dirty="0"/>
              <a:t>Tsuga heterophylla</a:t>
            </a:r>
          </a:p>
          <a:p>
            <a:pPr algn="ctr"/>
            <a:r>
              <a:rPr lang="en-US" altLang="zh-CN" sz="1200" b="1" dirty="0"/>
              <a:t>Western hemlock</a:t>
            </a:r>
            <a:endParaRPr lang="zh-CN" altLang="en-US" sz="1200" b="1" dirty="0"/>
          </a:p>
        </p:txBody>
      </p:sp>
      <p:pic>
        <p:nvPicPr>
          <p:cNvPr id="177" name="Picture 6">
            <a:extLst>
              <a:ext uri="{FF2B5EF4-FFF2-40B4-BE49-F238E27FC236}">
                <a16:creationId xmlns:a16="http://schemas.microsoft.com/office/drawing/2014/main" id="{90023C96-7FE4-8E39-3BF3-79BF317A0FA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895" t="13276" r="36478" b="3404"/>
          <a:stretch/>
        </p:blipFill>
        <p:spPr bwMode="auto">
          <a:xfrm>
            <a:off x="286175" y="3713622"/>
            <a:ext cx="721765"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6037D88-9BDB-11D0-B820-2C5C3617CBEB}"/>
              </a:ext>
            </a:extLst>
          </p:cNvPr>
          <p:cNvSpPr txBox="1"/>
          <p:nvPr/>
        </p:nvSpPr>
        <p:spPr>
          <a:xfrm>
            <a:off x="878102" y="3785958"/>
            <a:ext cx="1863813" cy="461665"/>
          </a:xfrm>
          <a:prstGeom prst="rect">
            <a:avLst/>
          </a:prstGeom>
          <a:noFill/>
        </p:spPr>
        <p:txBody>
          <a:bodyPr wrap="square" rtlCol="0">
            <a:spAutoFit/>
          </a:bodyPr>
          <a:lstStyle/>
          <a:p>
            <a:pPr algn="ctr"/>
            <a:r>
              <a:rPr lang="en-US" altLang="zh-CN" sz="1200" b="1" i="1" dirty="0"/>
              <a:t>Tsuga </a:t>
            </a:r>
            <a:r>
              <a:rPr lang="en-US" altLang="zh-CN" sz="1200" b="1" i="1" dirty="0" err="1"/>
              <a:t>mertensiana</a:t>
            </a:r>
            <a:endParaRPr lang="en-US" altLang="zh-CN" sz="1200" b="1" i="1" dirty="0"/>
          </a:p>
          <a:p>
            <a:pPr algn="ctr"/>
            <a:r>
              <a:rPr lang="en-US" altLang="zh-CN" sz="1200" b="1" dirty="0"/>
              <a:t>Mountain hemlock</a:t>
            </a:r>
            <a:endParaRPr lang="zh-CN" altLang="en-US" sz="1200" b="1" dirty="0"/>
          </a:p>
        </p:txBody>
      </p:sp>
      <p:pic>
        <p:nvPicPr>
          <p:cNvPr id="179" name="Picture 178">
            <a:extLst>
              <a:ext uri="{FF2B5EF4-FFF2-40B4-BE49-F238E27FC236}">
                <a16:creationId xmlns:a16="http://schemas.microsoft.com/office/drawing/2014/main" id="{C41A062D-EBE4-3237-F5B2-523A53123EB6}"/>
              </a:ext>
            </a:extLst>
          </p:cNvPr>
          <p:cNvPicPr>
            <a:picLocks noChangeAspect="1"/>
          </p:cNvPicPr>
          <p:nvPr/>
        </p:nvPicPr>
        <p:blipFill>
          <a:blip r:embed="rId8"/>
          <a:srcRect l="24816"/>
          <a:stretch/>
        </p:blipFill>
        <p:spPr>
          <a:xfrm>
            <a:off x="294929" y="5574193"/>
            <a:ext cx="721765" cy="720000"/>
          </a:xfrm>
          <a:prstGeom prst="roundRect">
            <a:avLst/>
          </a:prstGeom>
        </p:spPr>
      </p:pic>
      <p:pic>
        <p:nvPicPr>
          <p:cNvPr id="180" name="Picture 8">
            <a:extLst>
              <a:ext uri="{FF2B5EF4-FFF2-40B4-BE49-F238E27FC236}">
                <a16:creationId xmlns:a16="http://schemas.microsoft.com/office/drawing/2014/main" id="{93EB5AFE-0F18-F634-5838-81C90DC76B4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326"/>
          <a:stretch/>
        </p:blipFill>
        <p:spPr bwMode="auto">
          <a:xfrm>
            <a:off x="288090" y="4645839"/>
            <a:ext cx="721214" cy="719619"/>
          </a:xfrm>
          <a:prstGeom prst="roundRect">
            <a:avLst/>
          </a:prstGeom>
          <a:noFill/>
          <a:extLst>
            <a:ext uri="{909E8E84-426E-40DD-AFC4-6F175D3DCCD1}">
              <a14:hiddenFill xmlns:a14="http://schemas.microsoft.com/office/drawing/2010/main">
                <a:solidFill>
                  <a:srgbClr val="FFFFFF"/>
                </a:solidFill>
              </a14:hiddenFill>
            </a:ext>
          </a:extLst>
        </p:spPr>
      </p:pic>
      <p:sp>
        <p:nvSpPr>
          <p:cNvPr id="181" name="TextBox 180">
            <a:extLst>
              <a:ext uri="{FF2B5EF4-FFF2-40B4-BE49-F238E27FC236}">
                <a16:creationId xmlns:a16="http://schemas.microsoft.com/office/drawing/2014/main" id="{3D97E5EE-DC58-DDB5-3154-6403795E3BC3}"/>
              </a:ext>
            </a:extLst>
          </p:cNvPr>
          <p:cNvSpPr txBox="1"/>
          <p:nvPr/>
        </p:nvSpPr>
        <p:spPr>
          <a:xfrm>
            <a:off x="858174" y="5648985"/>
            <a:ext cx="1863813" cy="461665"/>
          </a:xfrm>
          <a:prstGeom prst="rect">
            <a:avLst/>
          </a:prstGeom>
          <a:noFill/>
        </p:spPr>
        <p:txBody>
          <a:bodyPr wrap="square" rtlCol="0">
            <a:spAutoFit/>
          </a:bodyPr>
          <a:lstStyle/>
          <a:p>
            <a:pPr algn="ctr"/>
            <a:r>
              <a:rPr lang="en-US" altLang="zh-CN" sz="1200" b="1" i="1" dirty="0"/>
              <a:t>Thuja plicata</a:t>
            </a:r>
          </a:p>
          <a:p>
            <a:pPr algn="ctr"/>
            <a:r>
              <a:rPr lang="en-US" altLang="zh-CN" sz="1200" b="1" dirty="0"/>
              <a:t>Western Redcedar</a:t>
            </a:r>
            <a:endParaRPr lang="zh-CN" altLang="en-US" sz="1200" b="1" dirty="0"/>
          </a:p>
        </p:txBody>
      </p:sp>
      <p:sp>
        <p:nvSpPr>
          <p:cNvPr id="182" name="TextBox 181">
            <a:extLst>
              <a:ext uri="{FF2B5EF4-FFF2-40B4-BE49-F238E27FC236}">
                <a16:creationId xmlns:a16="http://schemas.microsoft.com/office/drawing/2014/main" id="{5F2609D6-E29F-F976-CD7F-0D324BB8E557}"/>
              </a:ext>
            </a:extLst>
          </p:cNvPr>
          <p:cNvSpPr txBox="1"/>
          <p:nvPr/>
        </p:nvSpPr>
        <p:spPr>
          <a:xfrm>
            <a:off x="687908" y="4748598"/>
            <a:ext cx="2211057" cy="430887"/>
          </a:xfrm>
          <a:prstGeom prst="rect">
            <a:avLst/>
          </a:prstGeom>
          <a:noFill/>
        </p:spPr>
        <p:txBody>
          <a:bodyPr wrap="square" rtlCol="0">
            <a:spAutoFit/>
          </a:bodyPr>
          <a:lstStyle/>
          <a:p>
            <a:pPr algn="ctr"/>
            <a:r>
              <a:rPr lang="en-US" altLang="zh-CN" sz="1050" b="1" i="1" dirty="0" err="1"/>
              <a:t>Callitropsis</a:t>
            </a:r>
            <a:r>
              <a:rPr lang="en-US" altLang="zh-CN" sz="1050" b="1" i="1" dirty="0"/>
              <a:t> </a:t>
            </a:r>
            <a:r>
              <a:rPr lang="en-US" altLang="zh-CN" sz="1000" b="1" i="1" dirty="0" err="1"/>
              <a:t>nootkatensis</a:t>
            </a:r>
            <a:endParaRPr lang="en-US" altLang="zh-CN" sz="1000" b="1" i="1" dirty="0"/>
          </a:p>
          <a:p>
            <a:pPr algn="ctr"/>
            <a:r>
              <a:rPr lang="en-US" altLang="zh-CN" sz="1050" b="1" dirty="0"/>
              <a:t>Yellow cedar</a:t>
            </a:r>
            <a:endParaRPr lang="zh-CN" altLang="en-US" sz="1050" b="1" dirty="0"/>
          </a:p>
        </p:txBody>
      </p:sp>
      <p:pic>
        <p:nvPicPr>
          <p:cNvPr id="11" name="Picture 10" descr="A map of a state&#10;&#10;AI-generated content may be incorrect.">
            <a:extLst>
              <a:ext uri="{FF2B5EF4-FFF2-40B4-BE49-F238E27FC236}">
                <a16:creationId xmlns:a16="http://schemas.microsoft.com/office/drawing/2014/main" id="{D7E5468C-D528-8BEF-7EC8-F5701C1F55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5244" y="812732"/>
            <a:ext cx="3610547" cy="2742995"/>
          </a:xfrm>
          <a:prstGeom prst="rect">
            <a:avLst/>
          </a:prstGeom>
        </p:spPr>
      </p:pic>
      <p:pic>
        <p:nvPicPr>
          <p:cNvPr id="17" name="Picture 16" descr="A view of a forest and mountains from a hill&#10;&#10;AI-generated content may be incorrect.">
            <a:extLst>
              <a:ext uri="{FF2B5EF4-FFF2-40B4-BE49-F238E27FC236}">
                <a16:creationId xmlns:a16="http://schemas.microsoft.com/office/drawing/2014/main" id="{1D1A30AC-5102-BC5C-D994-C2906C674FA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05243" y="3588340"/>
            <a:ext cx="3610547" cy="2706851"/>
          </a:xfrm>
          <a:prstGeom prst="rect">
            <a:avLst/>
          </a:prstGeom>
        </p:spPr>
      </p:pic>
      <p:pic>
        <p:nvPicPr>
          <p:cNvPr id="19" name="Picture 18" descr="A green field with a mountain in the background&#10;&#10;AI-generated content may be incorrect.">
            <a:extLst>
              <a:ext uri="{FF2B5EF4-FFF2-40B4-BE49-F238E27FC236}">
                <a16:creationId xmlns:a16="http://schemas.microsoft.com/office/drawing/2014/main" id="{7ECE7BBF-32D3-63E6-CB34-9A6DF1C947B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200000">
            <a:off x="6639439" y="1497914"/>
            <a:ext cx="5481461" cy="4111096"/>
          </a:xfrm>
          <a:prstGeom prst="rect">
            <a:avLst/>
          </a:prstGeom>
        </p:spPr>
      </p:pic>
    </p:spTree>
    <p:extLst>
      <p:ext uri="{BB962C8B-B14F-4D97-AF65-F5344CB8AC3E}">
        <p14:creationId xmlns:p14="http://schemas.microsoft.com/office/powerpoint/2010/main" val="141953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E06C94D-8C96-3BC3-05B5-00F3D17BA4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9EA1C-4451-EA4D-E962-85FF7EBB38C8}"/>
              </a:ext>
            </a:extLst>
          </p:cNvPr>
          <p:cNvSpPr>
            <a:spLocks noGrp="1"/>
          </p:cNvSpPr>
          <p:nvPr>
            <p:ph type="ctrTitle"/>
          </p:nvPr>
        </p:nvSpPr>
        <p:spPr>
          <a:xfrm>
            <a:off x="0" y="119744"/>
            <a:ext cx="12192000" cy="6422570"/>
          </a:xfrm>
          <a:solidFill>
            <a:schemeClr val="bg1">
              <a:alpha val="63000"/>
            </a:schemeClr>
          </a:solidFill>
        </p:spPr>
        <p:txBody>
          <a:bodyPr>
            <a:normAutofit/>
          </a:bodyPr>
          <a:lstStyle/>
          <a:p>
            <a:br>
              <a:rPr lang="en-US" altLang="zh-CN" dirty="0"/>
            </a:br>
            <a:endParaRPr lang="zh-CN" altLang="en-US" dirty="0"/>
          </a:p>
        </p:txBody>
      </p:sp>
      <p:sp>
        <p:nvSpPr>
          <p:cNvPr id="35" name="TextBox 34">
            <a:extLst>
              <a:ext uri="{FF2B5EF4-FFF2-40B4-BE49-F238E27FC236}">
                <a16:creationId xmlns:a16="http://schemas.microsoft.com/office/drawing/2014/main" id="{4A8BDBDD-57DC-A0B8-3D83-3E25C18CBB78}"/>
              </a:ext>
            </a:extLst>
          </p:cNvPr>
          <p:cNvSpPr txBox="1"/>
          <p:nvPr/>
        </p:nvSpPr>
        <p:spPr>
          <a:xfrm>
            <a:off x="10920828" y="87131"/>
            <a:ext cx="1279517" cy="261610"/>
          </a:xfrm>
          <a:prstGeom prst="rect">
            <a:avLst/>
          </a:prstGeom>
          <a:noFill/>
        </p:spPr>
        <p:txBody>
          <a:bodyPr wrap="none" rtlCol="0">
            <a:spAutoFit/>
          </a:bodyPr>
          <a:lstStyle/>
          <a:p>
            <a:r>
              <a:rPr lang="en-US" altLang="zh-CN" sz="1100" dirty="0"/>
              <a:t>Source: </a:t>
            </a:r>
            <a:r>
              <a:rPr lang="en-US" altLang="zh-CN" sz="1100" dirty="0" err="1"/>
              <a:t>iNaturalist</a:t>
            </a:r>
            <a:endParaRPr lang="zh-CN" altLang="en-US" sz="1100" dirty="0"/>
          </a:p>
        </p:txBody>
      </p:sp>
      <p:sp>
        <p:nvSpPr>
          <p:cNvPr id="3" name="Rectangle 2">
            <a:extLst>
              <a:ext uri="{FF2B5EF4-FFF2-40B4-BE49-F238E27FC236}">
                <a16:creationId xmlns:a16="http://schemas.microsoft.com/office/drawing/2014/main" id="{3C5A641B-F38C-79AF-0A7C-8CD1E919265D}"/>
              </a:ext>
            </a:extLst>
          </p:cNvPr>
          <p:cNvSpPr/>
          <p:nvPr/>
        </p:nvSpPr>
        <p:spPr>
          <a:xfrm>
            <a:off x="2591589" y="112514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34" name="TextBox 33">
            <a:extLst>
              <a:ext uri="{FF2B5EF4-FFF2-40B4-BE49-F238E27FC236}">
                <a16:creationId xmlns:a16="http://schemas.microsoft.com/office/drawing/2014/main" id="{701C8958-5F21-C2A0-0D66-0C73F72937D1}"/>
              </a:ext>
            </a:extLst>
          </p:cNvPr>
          <p:cNvSpPr txBox="1"/>
          <p:nvPr/>
        </p:nvSpPr>
        <p:spPr>
          <a:xfrm>
            <a:off x="-15640" y="314857"/>
            <a:ext cx="1552354" cy="461665"/>
          </a:xfrm>
          <a:prstGeom prst="rect">
            <a:avLst/>
          </a:prstGeom>
          <a:noFill/>
        </p:spPr>
        <p:txBody>
          <a:bodyPr wrap="square" rtlCol="0">
            <a:spAutoFit/>
          </a:bodyPr>
          <a:lstStyle/>
          <a:p>
            <a:pPr algn="ctr"/>
            <a:r>
              <a:rPr lang="en-US" altLang="zh-CN" sz="1200" dirty="0"/>
              <a:t>‘Flower’</a:t>
            </a:r>
          </a:p>
          <a:p>
            <a:pPr algn="ctr"/>
            <a:r>
              <a:rPr lang="en-US" altLang="zh-CN" sz="1200" dirty="0"/>
              <a:t>development</a:t>
            </a:r>
            <a:endParaRPr lang="zh-CN" altLang="en-US" sz="1200" dirty="0"/>
          </a:p>
        </p:txBody>
      </p:sp>
      <p:sp>
        <p:nvSpPr>
          <p:cNvPr id="43" name="TextBox 42">
            <a:extLst>
              <a:ext uri="{FF2B5EF4-FFF2-40B4-BE49-F238E27FC236}">
                <a16:creationId xmlns:a16="http://schemas.microsoft.com/office/drawing/2014/main" id="{4DA234FB-5BA9-839B-34B0-B33E6BFF5F48}"/>
              </a:ext>
            </a:extLst>
          </p:cNvPr>
          <p:cNvSpPr txBox="1"/>
          <p:nvPr/>
        </p:nvSpPr>
        <p:spPr>
          <a:xfrm>
            <a:off x="1536714" y="368711"/>
            <a:ext cx="1552354" cy="276999"/>
          </a:xfrm>
          <a:prstGeom prst="rect">
            <a:avLst/>
          </a:prstGeom>
          <a:noFill/>
        </p:spPr>
        <p:txBody>
          <a:bodyPr wrap="square" rtlCol="0">
            <a:spAutoFit/>
          </a:bodyPr>
          <a:lstStyle/>
          <a:p>
            <a:pPr algn="ctr"/>
            <a:r>
              <a:rPr lang="en-US" altLang="zh-CN" sz="1200" dirty="0"/>
              <a:t>Pollination</a:t>
            </a:r>
            <a:endParaRPr lang="zh-CN" altLang="en-US" sz="1200" dirty="0"/>
          </a:p>
        </p:txBody>
      </p:sp>
      <p:sp>
        <p:nvSpPr>
          <p:cNvPr id="44" name="TextBox 43">
            <a:extLst>
              <a:ext uri="{FF2B5EF4-FFF2-40B4-BE49-F238E27FC236}">
                <a16:creationId xmlns:a16="http://schemas.microsoft.com/office/drawing/2014/main" id="{DEA8259A-4AF6-49CC-BA36-18BC85E616C2}"/>
              </a:ext>
            </a:extLst>
          </p:cNvPr>
          <p:cNvSpPr txBox="1"/>
          <p:nvPr/>
        </p:nvSpPr>
        <p:spPr>
          <a:xfrm>
            <a:off x="3213764" y="368711"/>
            <a:ext cx="1552354" cy="276999"/>
          </a:xfrm>
          <a:prstGeom prst="rect">
            <a:avLst/>
          </a:prstGeom>
          <a:noFill/>
        </p:spPr>
        <p:txBody>
          <a:bodyPr wrap="square" rtlCol="0">
            <a:spAutoFit/>
          </a:bodyPr>
          <a:lstStyle/>
          <a:p>
            <a:pPr algn="ctr"/>
            <a:r>
              <a:rPr lang="en-US" altLang="zh-CN" sz="1200" dirty="0"/>
              <a:t>Fertilization</a:t>
            </a:r>
            <a:endParaRPr lang="zh-CN" altLang="en-US" sz="1200" dirty="0"/>
          </a:p>
        </p:txBody>
      </p:sp>
      <p:sp>
        <p:nvSpPr>
          <p:cNvPr id="50" name="TextBox 49">
            <a:extLst>
              <a:ext uri="{FF2B5EF4-FFF2-40B4-BE49-F238E27FC236}">
                <a16:creationId xmlns:a16="http://schemas.microsoft.com/office/drawing/2014/main" id="{D7D9553B-4126-76C1-A741-06CA252A62AE}"/>
              </a:ext>
            </a:extLst>
          </p:cNvPr>
          <p:cNvSpPr txBox="1"/>
          <p:nvPr/>
        </p:nvSpPr>
        <p:spPr>
          <a:xfrm>
            <a:off x="4722601" y="368711"/>
            <a:ext cx="1552354" cy="276999"/>
          </a:xfrm>
          <a:prstGeom prst="rect">
            <a:avLst/>
          </a:prstGeom>
          <a:noFill/>
        </p:spPr>
        <p:txBody>
          <a:bodyPr wrap="square" rtlCol="0">
            <a:spAutoFit/>
          </a:bodyPr>
          <a:lstStyle/>
          <a:p>
            <a:pPr algn="ctr"/>
            <a:r>
              <a:rPr lang="en-US" altLang="zh-CN" sz="1200" dirty="0"/>
              <a:t>Maturation</a:t>
            </a:r>
            <a:endParaRPr lang="zh-CN" altLang="en-US" sz="1200" dirty="0"/>
          </a:p>
        </p:txBody>
      </p:sp>
      <p:sp>
        <p:nvSpPr>
          <p:cNvPr id="53" name="TextBox 52">
            <a:extLst>
              <a:ext uri="{FF2B5EF4-FFF2-40B4-BE49-F238E27FC236}">
                <a16:creationId xmlns:a16="http://schemas.microsoft.com/office/drawing/2014/main" id="{8ADC4807-78C1-79A9-7555-0277925056F7}"/>
              </a:ext>
            </a:extLst>
          </p:cNvPr>
          <p:cNvSpPr txBox="1"/>
          <p:nvPr/>
        </p:nvSpPr>
        <p:spPr>
          <a:xfrm>
            <a:off x="6226814" y="367640"/>
            <a:ext cx="1552354" cy="276999"/>
          </a:xfrm>
          <a:prstGeom prst="rect">
            <a:avLst/>
          </a:prstGeom>
          <a:noFill/>
        </p:spPr>
        <p:txBody>
          <a:bodyPr wrap="square" rtlCol="0">
            <a:spAutoFit/>
          </a:bodyPr>
          <a:lstStyle/>
          <a:p>
            <a:pPr algn="ctr"/>
            <a:r>
              <a:rPr lang="en-US" altLang="zh-CN" sz="1200" dirty="0"/>
              <a:t>Dispersal</a:t>
            </a:r>
            <a:endParaRPr lang="zh-CN" altLang="en-US" sz="1200" dirty="0"/>
          </a:p>
        </p:txBody>
      </p:sp>
      <p:sp>
        <p:nvSpPr>
          <p:cNvPr id="59" name="Rectangle 58">
            <a:extLst>
              <a:ext uri="{FF2B5EF4-FFF2-40B4-BE49-F238E27FC236}">
                <a16:creationId xmlns:a16="http://schemas.microsoft.com/office/drawing/2014/main" id="{75D74DC8-6AEE-6D63-2A0E-B79141E20E6D}"/>
              </a:ext>
            </a:extLst>
          </p:cNvPr>
          <p:cNvSpPr/>
          <p:nvPr/>
        </p:nvSpPr>
        <p:spPr>
          <a:xfrm>
            <a:off x="3634005" y="112514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60" name="Rectangle 59">
            <a:extLst>
              <a:ext uri="{FF2B5EF4-FFF2-40B4-BE49-F238E27FC236}">
                <a16:creationId xmlns:a16="http://schemas.microsoft.com/office/drawing/2014/main" id="{0D338709-526A-5293-5C74-AD6291B77BDD}"/>
              </a:ext>
            </a:extLst>
          </p:cNvPr>
          <p:cNvSpPr/>
          <p:nvPr/>
        </p:nvSpPr>
        <p:spPr>
          <a:xfrm>
            <a:off x="4676421"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61" name="Rectangle 60">
            <a:extLst>
              <a:ext uri="{FF2B5EF4-FFF2-40B4-BE49-F238E27FC236}">
                <a16:creationId xmlns:a16="http://schemas.microsoft.com/office/drawing/2014/main" id="{0F3C3D4B-26E5-5859-85B0-612D495E8F8D}"/>
              </a:ext>
            </a:extLst>
          </p:cNvPr>
          <p:cNvSpPr/>
          <p:nvPr/>
        </p:nvSpPr>
        <p:spPr>
          <a:xfrm>
            <a:off x="5718837"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62" name="Rectangle 61">
            <a:extLst>
              <a:ext uri="{FF2B5EF4-FFF2-40B4-BE49-F238E27FC236}">
                <a16:creationId xmlns:a16="http://schemas.microsoft.com/office/drawing/2014/main" id="{AEE4031A-09B4-DA57-07B4-E13F05143492}"/>
              </a:ext>
            </a:extLst>
          </p:cNvPr>
          <p:cNvSpPr/>
          <p:nvPr/>
        </p:nvSpPr>
        <p:spPr>
          <a:xfrm>
            <a:off x="6761253" y="112460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63" name="Rectangle 62">
            <a:extLst>
              <a:ext uri="{FF2B5EF4-FFF2-40B4-BE49-F238E27FC236}">
                <a16:creationId xmlns:a16="http://schemas.microsoft.com/office/drawing/2014/main" id="{BB85EF7C-3934-1536-0A08-9DFD3FFC9D26}"/>
              </a:ext>
            </a:extLst>
          </p:cNvPr>
          <p:cNvSpPr/>
          <p:nvPr/>
        </p:nvSpPr>
        <p:spPr>
          <a:xfrm>
            <a:off x="7803096"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64" name="Rectangle 63">
            <a:extLst>
              <a:ext uri="{FF2B5EF4-FFF2-40B4-BE49-F238E27FC236}">
                <a16:creationId xmlns:a16="http://schemas.microsoft.com/office/drawing/2014/main" id="{A8794686-D524-6CE8-B68E-BC9068C11AD4}"/>
              </a:ext>
            </a:extLst>
          </p:cNvPr>
          <p:cNvSpPr/>
          <p:nvPr/>
        </p:nvSpPr>
        <p:spPr>
          <a:xfrm>
            <a:off x="8848967"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65" name="Rectangle 64">
            <a:extLst>
              <a:ext uri="{FF2B5EF4-FFF2-40B4-BE49-F238E27FC236}">
                <a16:creationId xmlns:a16="http://schemas.microsoft.com/office/drawing/2014/main" id="{AE0032AC-6CDD-C6F2-C5C4-E08BC2B8DE94}"/>
              </a:ext>
            </a:extLst>
          </p:cNvPr>
          <p:cNvSpPr/>
          <p:nvPr/>
        </p:nvSpPr>
        <p:spPr>
          <a:xfrm>
            <a:off x="9887355"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66" name="Rectangle 65">
            <a:extLst>
              <a:ext uri="{FF2B5EF4-FFF2-40B4-BE49-F238E27FC236}">
                <a16:creationId xmlns:a16="http://schemas.microsoft.com/office/drawing/2014/main" id="{F26D8FE9-2350-59F1-D130-E4494AA57E82}"/>
              </a:ext>
            </a:extLst>
          </p:cNvPr>
          <p:cNvSpPr/>
          <p:nvPr/>
        </p:nvSpPr>
        <p:spPr>
          <a:xfrm>
            <a:off x="10930444" y="112405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cxnSp>
        <p:nvCxnSpPr>
          <p:cNvPr id="68" name="Straight Connector 67">
            <a:extLst>
              <a:ext uri="{FF2B5EF4-FFF2-40B4-BE49-F238E27FC236}">
                <a16:creationId xmlns:a16="http://schemas.microsoft.com/office/drawing/2014/main" id="{1981BE5C-A13D-6962-9372-65F9798983C9}"/>
              </a:ext>
            </a:extLst>
          </p:cNvPr>
          <p:cNvCxnSpPr/>
          <p:nvPr/>
        </p:nvCxnSpPr>
        <p:spPr>
          <a:xfrm>
            <a:off x="2591589" y="1603479"/>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97A010A0-C16D-44AD-59CE-148DF4A425C8}"/>
              </a:ext>
            </a:extLst>
          </p:cNvPr>
          <p:cNvCxnSpPr/>
          <p:nvPr/>
        </p:nvCxnSpPr>
        <p:spPr>
          <a:xfrm>
            <a:off x="5512172" y="1603479"/>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67078738-D057-D9BA-6FE1-4B1DD73E779E}"/>
              </a:ext>
            </a:extLst>
          </p:cNvPr>
          <p:cNvCxnSpPr/>
          <p:nvPr/>
        </p:nvCxnSpPr>
        <p:spPr>
          <a:xfrm>
            <a:off x="5637140" y="1676631"/>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64000FD-10C0-3BEC-483D-8604FEDB5453}"/>
              </a:ext>
            </a:extLst>
          </p:cNvPr>
          <p:cNvCxnSpPr>
            <a:cxnSpLocks/>
          </p:cNvCxnSpPr>
          <p:nvPr/>
        </p:nvCxnSpPr>
        <p:spPr>
          <a:xfrm>
            <a:off x="6050469" y="1603479"/>
            <a:ext cx="4879302"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D5E1B9E0-66A0-58EC-F413-A501BDD95629}"/>
              </a:ext>
            </a:extLst>
          </p:cNvPr>
          <p:cNvCxnSpPr/>
          <p:nvPr/>
        </p:nvCxnSpPr>
        <p:spPr>
          <a:xfrm>
            <a:off x="10929771" y="1603479"/>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4" name="Straight Connector 73">
            <a:extLst>
              <a:ext uri="{FF2B5EF4-FFF2-40B4-BE49-F238E27FC236}">
                <a16:creationId xmlns:a16="http://schemas.microsoft.com/office/drawing/2014/main" id="{FEA915A1-4AF9-7D3F-98B0-8CF93A846382}"/>
              </a:ext>
            </a:extLst>
          </p:cNvPr>
          <p:cNvCxnSpPr/>
          <p:nvPr/>
        </p:nvCxnSpPr>
        <p:spPr>
          <a:xfrm>
            <a:off x="1263721" y="520540"/>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5" name="Straight Connector 74">
            <a:extLst>
              <a:ext uri="{FF2B5EF4-FFF2-40B4-BE49-F238E27FC236}">
                <a16:creationId xmlns:a16="http://schemas.microsoft.com/office/drawing/2014/main" id="{D3A2A442-9847-E11F-2BB4-2F4AA2BAA56B}"/>
              </a:ext>
            </a:extLst>
          </p:cNvPr>
          <p:cNvCxnSpPr/>
          <p:nvPr/>
        </p:nvCxnSpPr>
        <p:spPr>
          <a:xfrm>
            <a:off x="2800435" y="517023"/>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76" name="Straight Connector 75">
            <a:extLst>
              <a:ext uri="{FF2B5EF4-FFF2-40B4-BE49-F238E27FC236}">
                <a16:creationId xmlns:a16="http://schemas.microsoft.com/office/drawing/2014/main" id="{5DB04865-671D-CD7C-3E38-FF6DA6706E21}"/>
              </a:ext>
            </a:extLst>
          </p:cNvPr>
          <p:cNvCxnSpPr/>
          <p:nvPr/>
        </p:nvCxnSpPr>
        <p:spPr>
          <a:xfrm>
            <a:off x="4477485" y="514646"/>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5B919E3-2A69-8867-80EA-FB06BDEDDAD7}"/>
              </a:ext>
            </a:extLst>
          </p:cNvPr>
          <p:cNvCxnSpPr/>
          <p:nvPr/>
        </p:nvCxnSpPr>
        <p:spPr>
          <a:xfrm>
            <a:off x="7506175" y="525134"/>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8" name="Straight Connector 77">
            <a:extLst>
              <a:ext uri="{FF2B5EF4-FFF2-40B4-BE49-F238E27FC236}">
                <a16:creationId xmlns:a16="http://schemas.microsoft.com/office/drawing/2014/main" id="{CB7EE531-AD34-46C9-EB40-5A732254639A}"/>
              </a:ext>
            </a:extLst>
          </p:cNvPr>
          <p:cNvCxnSpPr/>
          <p:nvPr/>
        </p:nvCxnSpPr>
        <p:spPr>
          <a:xfrm>
            <a:off x="6001962" y="507668"/>
            <a:ext cx="413329" cy="0"/>
          </a:xfrm>
          <a:prstGeom prst="line">
            <a:avLst/>
          </a:prstGeom>
          <a:ln w="76200"/>
        </p:spPr>
        <p:style>
          <a:lnRef idx="3">
            <a:schemeClr val="accent5"/>
          </a:lnRef>
          <a:fillRef idx="0">
            <a:schemeClr val="accent5"/>
          </a:fillRef>
          <a:effectRef idx="2">
            <a:schemeClr val="accent5"/>
          </a:effectRef>
          <a:fontRef idx="minor">
            <a:schemeClr val="tx1"/>
          </a:fontRef>
        </p:style>
      </p:cxnSp>
      <p:sp>
        <p:nvSpPr>
          <p:cNvPr id="80" name="Rectangle 79">
            <a:extLst>
              <a:ext uri="{FF2B5EF4-FFF2-40B4-BE49-F238E27FC236}">
                <a16:creationId xmlns:a16="http://schemas.microsoft.com/office/drawing/2014/main" id="{FAB8C8E2-5767-D6BD-97A5-E84AEC5033A9}"/>
              </a:ext>
            </a:extLst>
          </p:cNvPr>
          <p:cNvSpPr/>
          <p:nvPr/>
        </p:nvSpPr>
        <p:spPr>
          <a:xfrm>
            <a:off x="2576027" y="192671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1" name="Rectangle 80">
            <a:extLst>
              <a:ext uri="{FF2B5EF4-FFF2-40B4-BE49-F238E27FC236}">
                <a16:creationId xmlns:a16="http://schemas.microsoft.com/office/drawing/2014/main" id="{77AC55FB-152E-9DC4-8AF3-B9D1CBC7DC84}"/>
              </a:ext>
            </a:extLst>
          </p:cNvPr>
          <p:cNvSpPr/>
          <p:nvPr/>
        </p:nvSpPr>
        <p:spPr>
          <a:xfrm>
            <a:off x="3618443" y="192671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82" name="Rectangle 81">
            <a:extLst>
              <a:ext uri="{FF2B5EF4-FFF2-40B4-BE49-F238E27FC236}">
                <a16:creationId xmlns:a16="http://schemas.microsoft.com/office/drawing/2014/main" id="{522F2955-CBD4-C63C-6E92-07258C78F808}"/>
              </a:ext>
            </a:extLst>
          </p:cNvPr>
          <p:cNvSpPr/>
          <p:nvPr/>
        </p:nvSpPr>
        <p:spPr>
          <a:xfrm>
            <a:off x="4660859"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83" name="Rectangle 82">
            <a:extLst>
              <a:ext uri="{FF2B5EF4-FFF2-40B4-BE49-F238E27FC236}">
                <a16:creationId xmlns:a16="http://schemas.microsoft.com/office/drawing/2014/main" id="{D66BFBAC-672B-C154-9D5D-EEA5B4E1EE74}"/>
              </a:ext>
            </a:extLst>
          </p:cNvPr>
          <p:cNvSpPr/>
          <p:nvPr/>
        </p:nvSpPr>
        <p:spPr>
          <a:xfrm>
            <a:off x="5703275"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84" name="Rectangle 83">
            <a:extLst>
              <a:ext uri="{FF2B5EF4-FFF2-40B4-BE49-F238E27FC236}">
                <a16:creationId xmlns:a16="http://schemas.microsoft.com/office/drawing/2014/main" id="{619143DA-1477-7B38-07EC-B5739E017706}"/>
              </a:ext>
            </a:extLst>
          </p:cNvPr>
          <p:cNvSpPr/>
          <p:nvPr/>
        </p:nvSpPr>
        <p:spPr>
          <a:xfrm>
            <a:off x="6745691" y="192617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5" name="Rectangle 84">
            <a:extLst>
              <a:ext uri="{FF2B5EF4-FFF2-40B4-BE49-F238E27FC236}">
                <a16:creationId xmlns:a16="http://schemas.microsoft.com/office/drawing/2014/main" id="{2DDBA637-839F-385C-0571-1B61349E6DF3}"/>
              </a:ext>
            </a:extLst>
          </p:cNvPr>
          <p:cNvSpPr/>
          <p:nvPr/>
        </p:nvSpPr>
        <p:spPr>
          <a:xfrm>
            <a:off x="7787534"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86" name="Rectangle 85">
            <a:extLst>
              <a:ext uri="{FF2B5EF4-FFF2-40B4-BE49-F238E27FC236}">
                <a16:creationId xmlns:a16="http://schemas.microsoft.com/office/drawing/2014/main" id="{0B932E07-C05C-1F8B-A8DE-BD3C924A994F}"/>
              </a:ext>
            </a:extLst>
          </p:cNvPr>
          <p:cNvSpPr/>
          <p:nvPr/>
        </p:nvSpPr>
        <p:spPr>
          <a:xfrm>
            <a:off x="8833405"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87" name="Rectangle 86">
            <a:extLst>
              <a:ext uri="{FF2B5EF4-FFF2-40B4-BE49-F238E27FC236}">
                <a16:creationId xmlns:a16="http://schemas.microsoft.com/office/drawing/2014/main" id="{BFE3D242-0C08-9B62-EB65-A77C32691280}"/>
              </a:ext>
            </a:extLst>
          </p:cNvPr>
          <p:cNvSpPr/>
          <p:nvPr/>
        </p:nvSpPr>
        <p:spPr>
          <a:xfrm>
            <a:off x="9871793"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88" name="Rectangle 87">
            <a:extLst>
              <a:ext uri="{FF2B5EF4-FFF2-40B4-BE49-F238E27FC236}">
                <a16:creationId xmlns:a16="http://schemas.microsoft.com/office/drawing/2014/main" id="{9D1CF4F9-84C5-9701-DCCD-712969791FF8}"/>
              </a:ext>
            </a:extLst>
          </p:cNvPr>
          <p:cNvSpPr/>
          <p:nvPr/>
        </p:nvSpPr>
        <p:spPr>
          <a:xfrm>
            <a:off x="10914882" y="1925629"/>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89" name="Rectangle 88">
            <a:extLst>
              <a:ext uri="{FF2B5EF4-FFF2-40B4-BE49-F238E27FC236}">
                <a16:creationId xmlns:a16="http://schemas.microsoft.com/office/drawing/2014/main" id="{5065498C-E940-5D08-9ACC-A877C123A8B3}"/>
              </a:ext>
            </a:extLst>
          </p:cNvPr>
          <p:cNvSpPr/>
          <p:nvPr/>
        </p:nvSpPr>
        <p:spPr>
          <a:xfrm>
            <a:off x="2576027" y="2859043"/>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0" name="Rectangle 89">
            <a:extLst>
              <a:ext uri="{FF2B5EF4-FFF2-40B4-BE49-F238E27FC236}">
                <a16:creationId xmlns:a16="http://schemas.microsoft.com/office/drawing/2014/main" id="{EF981BEB-8AFA-A4F5-0E01-BD0E1502C10B}"/>
              </a:ext>
            </a:extLst>
          </p:cNvPr>
          <p:cNvSpPr/>
          <p:nvPr/>
        </p:nvSpPr>
        <p:spPr>
          <a:xfrm>
            <a:off x="3618443" y="2859043"/>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91" name="Rectangle 90">
            <a:extLst>
              <a:ext uri="{FF2B5EF4-FFF2-40B4-BE49-F238E27FC236}">
                <a16:creationId xmlns:a16="http://schemas.microsoft.com/office/drawing/2014/main" id="{3E4BD9C1-3E07-E832-B3AC-47F2804FA22E}"/>
              </a:ext>
            </a:extLst>
          </p:cNvPr>
          <p:cNvSpPr/>
          <p:nvPr/>
        </p:nvSpPr>
        <p:spPr>
          <a:xfrm>
            <a:off x="4660859"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92" name="Rectangle 91">
            <a:extLst>
              <a:ext uri="{FF2B5EF4-FFF2-40B4-BE49-F238E27FC236}">
                <a16:creationId xmlns:a16="http://schemas.microsoft.com/office/drawing/2014/main" id="{B57BD32E-505B-5CD6-8233-493F05B36953}"/>
              </a:ext>
            </a:extLst>
          </p:cNvPr>
          <p:cNvSpPr/>
          <p:nvPr/>
        </p:nvSpPr>
        <p:spPr>
          <a:xfrm>
            <a:off x="5703275"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93" name="Rectangle 92">
            <a:extLst>
              <a:ext uri="{FF2B5EF4-FFF2-40B4-BE49-F238E27FC236}">
                <a16:creationId xmlns:a16="http://schemas.microsoft.com/office/drawing/2014/main" id="{8E922E53-6E33-5E14-6F52-BAD61F7BB8FB}"/>
              </a:ext>
            </a:extLst>
          </p:cNvPr>
          <p:cNvSpPr/>
          <p:nvPr/>
        </p:nvSpPr>
        <p:spPr>
          <a:xfrm>
            <a:off x="6745691" y="2858500"/>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4" name="Rectangle 93">
            <a:extLst>
              <a:ext uri="{FF2B5EF4-FFF2-40B4-BE49-F238E27FC236}">
                <a16:creationId xmlns:a16="http://schemas.microsoft.com/office/drawing/2014/main" id="{73DB2769-A99E-131C-212B-703575EB5484}"/>
              </a:ext>
            </a:extLst>
          </p:cNvPr>
          <p:cNvSpPr/>
          <p:nvPr/>
        </p:nvSpPr>
        <p:spPr>
          <a:xfrm>
            <a:off x="7789548"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95" name="Rectangle 94">
            <a:extLst>
              <a:ext uri="{FF2B5EF4-FFF2-40B4-BE49-F238E27FC236}">
                <a16:creationId xmlns:a16="http://schemas.microsoft.com/office/drawing/2014/main" id="{D4C0CACC-32BC-977E-3F9C-9B40C4A4B878}"/>
              </a:ext>
            </a:extLst>
          </p:cNvPr>
          <p:cNvSpPr/>
          <p:nvPr/>
        </p:nvSpPr>
        <p:spPr>
          <a:xfrm>
            <a:off x="8833405"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96" name="Rectangle 95">
            <a:extLst>
              <a:ext uri="{FF2B5EF4-FFF2-40B4-BE49-F238E27FC236}">
                <a16:creationId xmlns:a16="http://schemas.microsoft.com/office/drawing/2014/main" id="{5658840F-A91A-FBF0-E602-A464F44B36B7}"/>
              </a:ext>
            </a:extLst>
          </p:cNvPr>
          <p:cNvSpPr/>
          <p:nvPr/>
        </p:nvSpPr>
        <p:spPr>
          <a:xfrm>
            <a:off x="9871793"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97" name="Rectangle 96">
            <a:extLst>
              <a:ext uri="{FF2B5EF4-FFF2-40B4-BE49-F238E27FC236}">
                <a16:creationId xmlns:a16="http://schemas.microsoft.com/office/drawing/2014/main" id="{4368C635-00E3-1C08-73FC-42925D922BE9}"/>
              </a:ext>
            </a:extLst>
          </p:cNvPr>
          <p:cNvSpPr/>
          <p:nvPr/>
        </p:nvSpPr>
        <p:spPr>
          <a:xfrm>
            <a:off x="10914882" y="285795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8" name="Rectangle 97">
            <a:extLst>
              <a:ext uri="{FF2B5EF4-FFF2-40B4-BE49-F238E27FC236}">
                <a16:creationId xmlns:a16="http://schemas.microsoft.com/office/drawing/2014/main" id="{385CB432-43E1-8370-DFC5-8FE89C3DC2AF}"/>
              </a:ext>
            </a:extLst>
          </p:cNvPr>
          <p:cNvSpPr/>
          <p:nvPr/>
        </p:nvSpPr>
        <p:spPr>
          <a:xfrm>
            <a:off x="2570853" y="37908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99" name="Rectangle 98">
            <a:extLst>
              <a:ext uri="{FF2B5EF4-FFF2-40B4-BE49-F238E27FC236}">
                <a16:creationId xmlns:a16="http://schemas.microsoft.com/office/drawing/2014/main" id="{43E8C9D6-9CF8-92DC-0720-E5BDC0EBF823}"/>
              </a:ext>
            </a:extLst>
          </p:cNvPr>
          <p:cNvSpPr/>
          <p:nvPr/>
        </p:nvSpPr>
        <p:spPr>
          <a:xfrm>
            <a:off x="3613269" y="37908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0" name="Rectangle 99">
            <a:extLst>
              <a:ext uri="{FF2B5EF4-FFF2-40B4-BE49-F238E27FC236}">
                <a16:creationId xmlns:a16="http://schemas.microsoft.com/office/drawing/2014/main" id="{020CC810-9159-F890-F087-29DF08E160FF}"/>
              </a:ext>
            </a:extLst>
          </p:cNvPr>
          <p:cNvSpPr/>
          <p:nvPr/>
        </p:nvSpPr>
        <p:spPr>
          <a:xfrm>
            <a:off x="4655685"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01" name="Rectangle 100">
            <a:extLst>
              <a:ext uri="{FF2B5EF4-FFF2-40B4-BE49-F238E27FC236}">
                <a16:creationId xmlns:a16="http://schemas.microsoft.com/office/drawing/2014/main" id="{6B075641-7189-DD78-F539-887E713F3C11}"/>
              </a:ext>
            </a:extLst>
          </p:cNvPr>
          <p:cNvSpPr/>
          <p:nvPr/>
        </p:nvSpPr>
        <p:spPr>
          <a:xfrm>
            <a:off x="5698101"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02" name="Rectangle 101">
            <a:extLst>
              <a:ext uri="{FF2B5EF4-FFF2-40B4-BE49-F238E27FC236}">
                <a16:creationId xmlns:a16="http://schemas.microsoft.com/office/drawing/2014/main" id="{3FA59442-0D1D-DEC7-3138-275480E58723}"/>
              </a:ext>
            </a:extLst>
          </p:cNvPr>
          <p:cNvSpPr/>
          <p:nvPr/>
        </p:nvSpPr>
        <p:spPr>
          <a:xfrm>
            <a:off x="6740517" y="37902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3" name="Rectangle 102">
            <a:extLst>
              <a:ext uri="{FF2B5EF4-FFF2-40B4-BE49-F238E27FC236}">
                <a16:creationId xmlns:a16="http://schemas.microsoft.com/office/drawing/2014/main" id="{E3374C2D-E6D9-4672-6854-D17810EC6F0C}"/>
              </a:ext>
            </a:extLst>
          </p:cNvPr>
          <p:cNvSpPr/>
          <p:nvPr/>
        </p:nvSpPr>
        <p:spPr>
          <a:xfrm>
            <a:off x="7776186"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4" name="Rectangle 103">
            <a:extLst>
              <a:ext uri="{FF2B5EF4-FFF2-40B4-BE49-F238E27FC236}">
                <a16:creationId xmlns:a16="http://schemas.microsoft.com/office/drawing/2014/main" id="{281E3FB9-A766-6A2B-92A6-F2BB945CBAAA}"/>
              </a:ext>
            </a:extLst>
          </p:cNvPr>
          <p:cNvSpPr/>
          <p:nvPr/>
        </p:nvSpPr>
        <p:spPr>
          <a:xfrm>
            <a:off x="8828231"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05" name="Rectangle 104">
            <a:extLst>
              <a:ext uri="{FF2B5EF4-FFF2-40B4-BE49-F238E27FC236}">
                <a16:creationId xmlns:a16="http://schemas.microsoft.com/office/drawing/2014/main" id="{C0D256AB-2ECA-5920-85F2-E66C45C2DFAF}"/>
              </a:ext>
            </a:extLst>
          </p:cNvPr>
          <p:cNvSpPr/>
          <p:nvPr/>
        </p:nvSpPr>
        <p:spPr>
          <a:xfrm>
            <a:off x="9866619"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06" name="Rectangle 105">
            <a:extLst>
              <a:ext uri="{FF2B5EF4-FFF2-40B4-BE49-F238E27FC236}">
                <a16:creationId xmlns:a16="http://schemas.microsoft.com/office/drawing/2014/main" id="{551CAE74-974D-8F54-6FF7-F64F1BD0579E}"/>
              </a:ext>
            </a:extLst>
          </p:cNvPr>
          <p:cNvSpPr/>
          <p:nvPr/>
        </p:nvSpPr>
        <p:spPr>
          <a:xfrm>
            <a:off x="10909708" y="3789742"/>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7" name="Rectangle 106">
            <a:extLst>
              <a:ext uri="{FF2B5EF4-FFF2-40B4-BE49-F238E27FC236}">
                <a16:creationId xmlns:a16="http://schemas.microsoft.com/office/drawing/2014/main" id="{0AB813BC-73EF-94E2-1711-5BE70CD8DCEA}"/>
              </a:ext>
            </a:extLst>
          </p:cNvPr>
          <p:cNvSpPr/>
          <p:nvPr/>
        </p:nvSpPr>
        <p:spPr>
          <a:xfrm>
            <a:off x="2591589" y="472152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08" name="Rectangle 107">
            <a:extLst>
              <a:ext uri="{FF2B5EF4-FFF2-40B4-BE49-F238E27FC236}">
                <a16:creationId xmlns:a16="http://schemas.microsoft.com/office/drawing/2014/main" id="{18A87B30-F341-9541-AAB3-5D2E7A9152A6}"/>
              </a:ext>
            </a:extLst>
          </p:cNvPr>
          <p:cNvSpPr/>
          <p:nvPr/>
        </p:nvSpPr>
        <p:spPr>
          <a:xfrm>
            <a:off x="3634005" y="4721527"/>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09" name="Rectangle 108">
            <a:extLst>
              <a:ext uri="{FF2B5EF4-FFF2-40B4-BE49-F238E27FC236}">
                <a16:creationId xmlns:a16="http://schemas.microsoft.com/office/drawing/2014/main" id="{241242EF-EF73-EA6D-FE1B-A4580CFCE75E}"/>
              </a:ext>
            </a:extLst>
          </p:cNvPr>
          <p:cNvSpPr/>
          <p:nvPr/>
        </p:nvSpPr>
        <p:spPr>
          <a:xfrm>
            <a:off x="4676421"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0" name="Rectangle 109">
            <a:extLst>
              <a:ext uri="{FF2B5EF4-FFF2-40B4-BE49-F238E27FC236}">
                <a16:creationId xmlns:a16="http://schemas.microsoft.com/office/drawing/2014/main" id="{81D9F71C-8252-ED1F-6BA5-D656310F40BA}"/>
              </a:ext>
            </a:extLst>
          </p:cNvPr>
          <p:cNvSpPr/>
          <p:nvPr/>
        </p:nvSpPr>
        <p:spPr>
          <a:xfrm>
            <a:off x="5718837"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11" name="Rectangle 110">
            <a:extLst>
              <a:ext uri="{FF2B5EF4-FFF2-40B4-BE49-F238E27FC236}">
                <a16:creationId xmlns:a16="http://schemas.microsoft.com/office/drawing/2014/main" id="{2EC6B6F1-0FB5-0C2C-ECBA-767B0B611647}"/>
              </a:ext>
            </a:extLst>
          </p:cNvPr>
          <p:cNvSpPr/>
          <p:nvPr/>
        </p:nvSpPr>
        <p:spPr>
          <a:xfrm>
            <a:off x="6761253" y="4720984"/>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2" name="Rectangle 111">
            <a:extLst>
              <a:ext uri="{FF2B5EF4-FFF2-40B4-BE49-F238E27FC236}">
                <a16:creationId xmlns:a16="http://schemas.microsoft.com/office/drawing/2014/main" id="{6FBFB6A0-CE42-22FE-8ACD-A069D0456F1A}"/>
              </a:ext>
            </a:extLst>
          </p:cNvPr>
          <p:cNvSpPr/>
          <p:nvPr/>
        </p:nvSpPr>
        <p:spPr>
          <a:xfrm>
            <a:off x="7803096"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13" name="Rectangle 112">
            <a:extLst>
              <a:ext uri="{FF2B5EF4-FFF2-40B4-BE49-F238E27FC236}">
                <a16:creationId xmlns:a16="http://schemas.microsoft.com/office/drawing/2014/main" id="{589BD13D-FF92-AD54-41F1-AC56E36CE633}"/>
              </a:ext>
            </a:extLst>
          </p:cNvPr>
          <p:cNvSpPr/>
          <p:nvPr/>
        </p:nvSpPr>
        <p:spPr>
          <a:xfrm>
            <a:off x="8848967"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4" name="Rectangle 113">
            <a:extLst>
              <a:ext uri="{FF2B5EF4-FFF2-40B4-BE49-F238E27FC236}">
                <a16:creationId xmlns:a16="http://schemas.microsoft.com/office/drawing/2014/main" id="{6C603351-9566-739E-7AEA-E37D899FD8E8}"/>
              </a:ext>
            </a:extLst>
          </p:cNvPr>
          <p:cNvSpPr/>
          <p:nvPr/>
        </p:nvSpPr>
        <p:spPr>
          <a:xfrm>
            <a:off x="9887355"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15" name="Rectangle 114">
            <a:extLst>
              <a:ext uri="{FF2B5EF4-FFF2-40B4-BE49-F238E27FC236}">
                <a16:creationId xmlns:a16="http://schemas.microsoft.com/office/drawing/2014/main" id="{B52D39B2-394E-84FF-1087-C7465C54B5BE}"/>
              </a:ext>
            </a:extLst>
          </p:cNvPr>
          <p:cNvSpPr/>
          <p:nvPr/>
        </p:nvSpPr>
        <p:spPr>
          <a:xfrm>
            <a:off x="10930444" y="472044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6" name="Rectangle 115">
            <a:extLst>
              <a:ext uri="{FF2B5EF4-FFF2-40B4-BE49-F238E27FC236}">
                <a16:creationId xmlns:a16="http://schemas.microsoft.com/office/drawing/2014/main" id="{73B29AFC-1D01-386B-10A0-9F60F3C48F55}"/>
              </a:ext>
            </a:extLst>
          </p:cNvPr>
          <p:cNvSpPr/>
          <p:nvPr/>
        </p:nvSpPr>
        <p:spPr>
          <a:xfrm>
            <a:off x="2570853"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17" name="Rectangle 116">
            <a:extLst>
              <a:ext uri="{FF2B5EF4-FFF2-40B4-BE49-F238E27FC236}">
                <a16:creationId xmlns:a16="http://schemas.microsoft.com/office/drawing/2014/main" id="{3DBEB46A-9289-10DF-E697-CD343FA33610}"/>
              </a:ext>
            </a:extLst>
          </p:cNvPr>
          <p:cNvSpPr/>
          <p:nvPr/>
        </p:nvSpPr>
        <p:spPr>
          <a:xfrm>
            <a:off x="3613269"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18" name="Rectangle 117">
            <a:extLst>
              <a:ext uri="{FF2B5EF4-FFF2-40B4-BE49-F238E27FC236}">
                <a16:creationId xmlns:a16="http://schemas.microsoft.com/office/drawing/2014/main" id="{F1CA6C7C-AB2B-461A-E441-5DE63EDA1253}"/>
              </a:ext>
            </a:extLst>
          </p:cNvPr>
          <p:cNvSpPr/>
          <p:nvPr/>
        </p:nvSpPr>
        <p:spPr>
          <a:xfrm>
            <a:off x="4649511" y="5650071"/>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19" name="Rectangle 118">
            <a:extLst>
              <a:ext uri="{FF2B5EF4-FFF2-40B4-BE49-F238E27FC236}">
                <a16:creationId xmlns:a16="http://schemas.microsoft.com/office/drawing/2014/main" id="{D5732F8A-8CA7-441E-6A30-FF4754AE91AE}"/>
              </a:ext>
            </a:extLst>
          </p:cNvPr>
          <p:cNvSpPr/>
          <p:nvPr/>
        </p:nvSpPr>
        <p:spPr>
          <a:xfrm>
            <a:off x="5698101" y="56495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20" name="Rectangle 119">
            <a:extLst>
              <a:ext uri="{FF2B5EF4-FFF2-40B4-BE49-F238E27FC236}">
                <a16:creationId xmlns:a16="http://schemas.microsoft.com/office/drawing/2014/main" id="{8EE8533E-6748-4904-DBB3-DE95FFCEE766}"/>
              </a:ext>
            </a:extLst>
          </p:cNvPr>
          <p:cNvSpPr/>
          <p:nvPr/>
        </p:nvSpPr>
        <p:spPr>
          <a:xfrm>
            <a:off x="6740517" y="5649528"/>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sp>
        <p:nvSpPr>
          <p:cNvPr id="121" name="Rectangle 120">
            <a:extLst>
              <a:ext uri="{FF2B5EF4-FFF2-40B4-BE49-F238E27FC236}">
                <a16:creationId xmlns:a16="http://schemas.microsoft.com/office/drawing/2014/main" id="{893E1AB4-350F-CD78-7095-070491DADC05}"/>
              </a:ext>
            </a:extLst>
          </p:cNvPr>
          <p:cNvSpPr/>
          <p:nvPr/>
        </p:nvSpPr>
        <p:spPr>
          <a:xfrm>
            <a:off x="7782360"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Winter</a:t>
            </a:r>
            <a:endParaRPr lang="zh-CN" altLang="en-US" dirty="0"/>
          </a:p>
        </p:txBody>
      </p:sp>
      <p:sp>
        <p:nvSpPr>
          <p:cNvPr id="122" name="Rectangle 121">
            <a:extLst>
              <a:ext uri="{FF2B5EF4-FFF2-40B4-BE49-F238E27FC236}">
                <a16:creationId xmlns:a16="http://schemas.microsoft.com/office/drawing/2014/main" id="{B7C23975-826A-BF07-7AF8-8D42F065DCC8}"/>
              </a:ext>
            </a:extLst>
          </p:cNvPr>
          <p:cNvSpPr/>
          <p:nvPr/>
        </p:nvSpPr>
        <p:spPr>
          <a:xfrm>
            <a:off x="8828231"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Spring</a:t>
            </a:r>
            <a:endParaRPr lang="zh-CN" altLang="en-US" dirty="0"/>
          </a:p>
        </p:txBody>
      </p:sp>
      <p:sp>
        <p:nvSpPr>
          <p:cNvPr id="123" name="Rectangle 122">
            <a:extLst>
              <a:ext uri="{FF2B5EF4-FFF2-40B4-BE49-F238E27FC236}">
                <a16:creationId xmlns:a16="http://schemas.microsoft.com/office/drawing/2014/main" id="{4349B36D-74A2-5EF1-538B-128A24C1CDC7}"/>
              </a:ext>
            </a:extLst>
          </p:cNvPr>
          <p:cNvSpPr/>
          <p:nvPr/>
        </p:nvSpPr>
        <p:spPr>
          <a:xfrm>
            <a:off x="9866619"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Summer</a:t>
            </a:r>
            <a:endParaRPr lang="zh-CN" altLang="en-US" dirty="0"/>
          </a:p>
        </p:txBody>
      </p:sp>
      <p:sp>
        <p:nvSpPr>
          <p:cNvPr id="124" name="Rectangle 123">
            <a:extLst>
              <a:ext uri="{FF2B5EF4-FFF2-40B4-BE49-F238E27FC236}">
                <a16:creationId xmlns:a16="http://schemas.microsoft.com/office/drawing/2014/main" id="{13A65A18-9E64-42BE-2274-38C7AFC56E61}"/>
              </a:ext>
            </a:extLst>
          </p:cNvPr>
          <p:cNvSpPr/>
          <p:nvPr/>
        </p:nvSpPr>
        <p:spPr>
          <a:xfrm>
            <a:off x="10909708" y="5648985"/>
            <a:ext cx="1042416" cy="285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Fall</a:t>
            </a:r>
            <a:endParaRPr lang="zh-CN" altLang="en-US" dirty="0"/>
          </a:p>
        </p:txBody>
      </p:sp>
      <p:cxnSp>
        <p:nvCxnSpPr>
          <p:cNvPr id="126" name="Straight Connector 125">
            <a:extLst>
              <a:ext uri="{FF2B5EF4-FFF2-40B4-BE49-F238E27FC236}">
                <a16:creationId xmlns:a16="http://schemas.microsoft.com/office/drawing/2014/main" id="{B33981D2-A846-5740-90C1-36FE1F4CC567}"/>
              </a:ext>
            </a:extLst>
          </p:cNvPr>
          <p:cNvCxnSpPr/>
          <p:nvPr/>
        </p:nvCxnSpPr>
        <p:spPr>
          <a:xfrm>
            <a:off x="2591589" y="2405103"/>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27" name="Straight Connector 126">
            <a:extLst>
              <a:ext uri="{FF2B5EF4-FFF2-40B4-BE49-F238E27FC236}">
                <a16:creationId xmlns:a16="http://schemas.microsoft.com/office/drawing/2014/main" id="{A6D8EC72-6BEE-DDE5-BB0E-E130CD8DEACF}"/>
              </a:ext>
            </a:extLst>
          </p:cNvPr>
          <p:cNvCxnSpPr>
            <a:cxnSpLocks/>
          </p:cNvCxnSpPr>
          <p:nvPr/>
        </p:nvCxnSpPr>
        <p:spPr>
          <a:xfrm>
            <a:off x="4676421" y="2395291"/>
            <a:ext cx="757103"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30" name="Straight Connector 129">
            <a:extLst>
              <a:ext uri="{FF2B5EF4-FFF2-40B4-BE49-F238E27FC236}">
                <a16:creationId xmlns:a16="http://schemas.microsoft.com/office/drawing/2014/main" id="{B5B82A63-EB1D-4E5F-B135-7743244C0EAA}"/>
              </a:ext>
            </a:extLst>
          </p:cNvPr>
          <p:cNvCxnSpPr/>
          <p:nvPr/>
        </p:nvCxnSpPr>
        <p:spPr>
          <a:xfrm>
            <a:off x="5430475" y="2395291"/>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EF1E95D-763D-C072-D1EA-AD08C84DEF27}"/>
              </a:ext>
            </a:extLst>
          </p:cNvPr>
          <p:cNvCxnSpPr>
            <a:cxnSpLocks/>
          </p:cNvCxnSpPr>
          <p:nvPr/>
        </p:nvCxnSpPr>
        <p:spPr>
          <a:xfrm>
            <a:off x="5843804" y="2395291"/>
            <a:ext cx="148602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33" name="Straight Connector 132">
            <a:extLst>
              <a:ext uri="{FF2B5EF4-FFF2-40B4-BE49-F238E27FC236}">
                <a16:creationId xmlns:a16="http://schemas.microsoft.com/office/drawing/2014/main" id="{01EF63D8-B5DA-E56E-FFBA-BC3D0417984C}"/>
              </a:ext>
            </a:extLst>
          </p:cNvPr>
          <p:cNvCxnSpPr/>
          <p:nvPr/>
        </p:nvCxnSpPr>
        <p:spPr>
          <a:xfrm>
            <a:off x="7305449" y="2395291"/>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34" name="Straight Connector 133">
            <a:extLst>
              <a:ext uri="{FF2B5EF4-FFF2-40B4-BE49-F238E27FC236}">
                <a16:creationId xmlns:a16="http://schemas.microsoft.com/office/drawing/2014/main" id="{7144F30D-B678-3017-EBD7-FAB99D0CC801}"/>
              </a:ext>
            </a:extLst>
          </p:cNvPr>
          <p:cNvCxnSpPr/>
          <p:nvPr/>
        </p:nvCxnSpPr>
        <p:spPr>
          <a:xfrm>
            <a:off x="2591589" y="3362175"/>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35" name="Straight Connector 134">
            <a:extLst>
              <a:ext uri="{FF2B5EF4-FFF2-40B4-BE49-F238E27FC236}">
                <a16:creationId xmlns:a16="http://schemas.microsoft.com/office/drawing/2014/main" id="{1338A60E-5A21-367A-3FDC-933BF2F47B46}"/>
              </a:ext>
            </a:extLst>
          </p:cNvPr>
          <p:cNvCxnSpPr/>
          <p:nvPr/>
        </p:nvCxnSpPr>
        <p:spPr>
          <a:xfrm>
            <a:off x="4676421" y="3347473"/>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36" name="Straight Connector 135">
            <a:extLst>
              <a:ext uri="{FF2B5EF4-FFF2-40B4-BE49-F238E27FC236}">
                <a16:creationId xmlns:a16="http://schemas.microsoft.com/office/drawing/2014/main" id="{AB45584D-DE52-1302-866D-5C978D41D9E7}"/>
              </a:ext>
            </a:extLst>
          </p:cNvPr>
          <p:cNvCxnSpPr/>
          <p:nvPr/>
        </p:nvCxnSpPr>
        <p:spPr>
          <a:xfrm>
            <a:off x="5420654" y="3343757"/>
            <a:ext cx="41332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CCF2728-3B89-E478-90DE-8509FED5B711}"/>
              </a:ext>
            </a:extLst>
          </p:cNvPr>
          <p:cNvCxnSpPr>
            <a:cxnSpLocks/>
          </p:cNvCxnSpPr>
          <p:nvPr/>
        </p:nvCxnSpPr>
        <p:spPr>
          <a:xfrm>
            <a:off x="5840157" y="3343887"/>
            <a:ext cx="148602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38" name="Straight Connector 137">
            <a:extLst>
              <a:ext uri="{FF2B5EF4-FFF2-40B4-BE49-F238E27FC236}">
                <a16:creationId xmlns:a16="http://schemas.microsoft.com/office/drawing/2014/main" id="{A5DEE785-AE27-21E9-6900-532C3B65639C}"/>
              </a:ext>
            </a:extLst>
          </p:cNvPr>
          <p:cNvCxnSpPr/>
          <p:nvPr/>
        </p:nvCxnSpPr>
        <p:spPr>
          <a:xfrm>
            <a:off x="7314593" y="3343887"/>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39" name="Straight Connector 138">
            <a:extLst>
              <a:ext uri="{FF2B5EF4-FFF2-40B4-BE49-F238E27FC236}">
                <a16:creationId xmlns:a16="http://schemas.microsoft.com/office/drawing/2014/main" id="{217DDEA1-BE06-37F5-180A-49B4648BC22C}"/>
              </a:ext>
            </a:extLst>
          </p:cNvPr>
          <p:cNvCxnSpPr/>
          <p:nvPr/>
        </p:nvCxnSpPr>
        <p:spPr>
          <a:xfrm>
            <a:off x="2578804" y="4310103"/>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40" name="Straight Connector 139">
            <a:extLst>
              <a:ext uri="{FF2B5EF4-FFF2-40B4-BE49-F238E27FC236}">
                <a16:creationId xmlns:a16="http://schemas.microsoft.com/office/drawing/2014/main" id="{3B5F08F2-B734-0241-F972-72F852E6AE83}"/>
              </a:ext>
            </a:extLst>
          </p:cNvPr>
          <p:cNvCxnSpPr>
            <a:cxnSpLocks/>
          </p:cNvCxnSpPr>
          <p:nvPr/>
        </p:nvCxnSpPr>
        <p:spPr>
          <a:xfrm>
            <a:off x="5485262" y="4297911"/>
            <a:ext cx="44023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B8540D5E-4126-547F-84A5-701BEF7C3D27}"/>
              </a:ext>
            </a:extLst>
          </p:cNvPr>
          <p:cNvCxnSpPr>
            <a:cxnSpLocks/>
          </p:cNvCxnSpPr>
          <p:nvPr/>
        </p:nvCxnSpPr>
        <p:spPr>
          <a:xfrm>
            <a:off x="6279802" y="4370011"/>
            <a:ext cx="836616"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47" name="Straight Connector 146">
            <a:extLst>
              <a:ext uri="{FF2B5EF4-FFF2-40B4-BE49-F238E27FC236}">
                <a16:creationId xmlns:a16="http://schemas.microsoft.com/office/drawing/2014/main" id="{84190540-D68F-102F-378B-9C0A0DBA07EF}"/>
              </a:ext>
            </a:extLst>
          </p:cNvPr>
          <p:cNvCxnSpPr/>
          <p:nvPr/>
        </p:nvCxnSpPr>
        <p:spPr>
          <a:xfrm>
            <a:off x="7369604" y="4298221"/>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48" name="Straight Connector 147">
            <a:extLst>
              <a:ext uri="{FF2B5EF4-FFF2-40B4-BE49-F238E27FC236}">
                <a16:creationId xmlns:a16="http://schemas.microsoft.com/office/drawing/2014/main" id="{827607C1-5ABB-EDDA-7F54-B3A75351A82A}"/>
              </a:ext>
            </a:extLst>
          </p:cNvPr>
          <p:cNvCxnSpPr/>
          <p:nvPr/>
        </p:nvCxnSpPr>
        <p:spPr>
          <a:xfrm>
            <a:off x="2591589" y="5233780"/>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49" name="Straight Connector 148">
            <a:extLst>
              <a:ext uri="{FF2B5EF4-FFF2-40B4-BE49-F238E27FC236}">
                <a16:creationId xmlns:a16="http://schemas.microsoft.com/office/drawing/2014/main" id="{7BBAC3D3-0FE5-0B79-ED34-5C358D6643C7}"/>
              </a:ext>
            </a:extLst>
          </p:cNvPr>
          <p:cNvCxnSpPr/>
          <p:nvPr/>
        </p:nvCxnSpPr>
        <p:spPr>
          <a:xfrm>
            <a:off x="2570853" y="6173359"/>
            <a:ext cx="413329"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50" name="Straight Connector 149">
            <a:extLst>
              <a:ext uri="{FF2B5EF4-FFF2-40B4-BE49-F238E27FC236}">
                <a16:creationId xmlns:a16="http://schemas.microsoft.com/office/drawing/2014/main" id="{825DD1FF-8E58-3A59-B24A-CAB8A2ACF280}"/>
              </a:ext>
            </a:extLst>
          </p:cNvPr>
          <p:cNvCxnSpPr/>
          <p:nvPr/>
        </p:nvCxnSpPr>
        <p:spPr>
          <a:xfrm>
            <a:off x="4469756" y="5229539"/>
            <a:ext cx="413329"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51" name="Straight Connector 150">
            <a:extLst>
              <a:ext uri="{FF2B5EF4-FFF2-40B4-BE49-F238E27FC236}">
                <a16:creationId xmlns:a16="http://schemas.microsoft.com/office/drawing/2014/main" id="{D8E96E29-EFAA-8D2C-4A9C-03F96FB52E61}"/>
              </a:ext>
            </a:extLst>
          </p:cNvPr>
          <p:cNvCxnSpPr>
            <a:cxnSpLocks/>
          </p:cNvCxnSpPr>
          <p:nvPr/>
        </p:nvCxnSpPr>
        <p:spPr>
          <a:xfrm>
            <a:off x="5925501" y="4297276"/>
            <a:ext cx="5786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6FDC09F-2681-1976-4A11-F7716731D58A}"/>
              </a:ext>
            </a:extLst>
          </p:cNvPr>
          <p:cNvCxnSpPr>
            <a:cxnSpLocks/>
          </p:cNvCxnSpPr>
          <p:nvPr/>
        </p:nvCxnSpPr>
        <p:spPr>
          <a:xfrm>
            <a:off x="4676421" y="5309649"/>
            <a:ext cx="5230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CBF8D66-4091-5759-78CC-A3295B8B9A93}"/>
              </a:ext>
            </a:extLst>
          </p:cNvPr>
          <p:cNvCxnSpPr>
            <a:cxnSpLocks/>
          </p:cNvCxnSpPr>
          <p:nvPr/>
        </p:nvCxnSpPr>
        <p:spPr>
          <a:xfrm>
            <a:off x="6218682" y="5222125"/>
            <a:ext cx="5239148"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55" name="Straight Connector 154">
            <a:extLst>
              <a:ext uri="{FF2B5EF4-FFF2-40B4-BE49-F238E27FC236}">
                <a16:creationId xmlns:a16="http://schemas.microsoft.com/office/drawing/2014/main" id="{C5C7F2B6-19E1-2D7B-844C-AB2B35873C28}"/>
              </a:ext>
            </a:extLst>
          </p:cNvPr>
          <p:cNvCxnSpPr/>
          <p:nvPr/>
        </p:nvCxnSpPr>
        <p:spPr>
          <a:xfrm>
            <a:off x="11455882" y="5220819"/>
            <a:ext cx="413329"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56" name="Straight Connector 155">
            <a:extLst>
              <a:ext uri="{FF2B5EF4-FFF2-40B4-BE49-F238E27FC236}">
                <a16:creationId xmlns:a16="http://schemas.microsoft.com/office/drawing/2014/main" id="{E4066867-D64E-5EB4-2530-01035347D41D}"/>
              </a:ext>
            </a:extLst>
          </p:cNvPr>
          <p:cNvCxnSpPr>
            <a:cxnSpLocks/>
          </p:cNvCxnSpPr>
          <p:nvPr/>
        </p:nvCxnSpPr>
        <p:spPr>
          <a:xfrm>
            <a:off x="4660519" y="6177069"/>
            <a:ext cx="340852"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57" name="Straight Connector 156">
            <a:extLst>
              <a:ext uri="{FF2B5EF4-FFF2-40B4-BE49-F238E27FC236}">
                <a16:creationId xmlns:a16="http://schemas.microsoft.com/office/drawing/2014/main" id="{B5BE1F68-0DC1-BC61-30D1-B23FDF6C0531}"/>
              </a:ext>
            </a:extLst>
          </p:cNvPr>
          <p:cNvCxnSpPr>
            <a:cxnSpLocks/>
          </p:cNvCxnSpPr>
          <p:nvPr/>
        </p:nvCxnSpPr>
        <p:spPr>
          <a:xfrm>
            <a:off x="5328545" y="6181324"/>
            <a:ext cx="35747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F2E505C-4605-40EA-1536-A69AC9D8E91A}"/>
              </a:ext>
            </a:extLst>
          </p:cNvPr>
          <p:cNvCxnSpPr>
            <a:cxnSpLocks/>
          </p:cNvCxnSpPr>
          <p:nvPr/>
        </p:nvCxnSpPr>
        <p:spPr>
          <a:xfrm>
            <a:off x="5669887" y="6177607"/>
            <a:ext cx="1070630" cy="0"/>
          </a:xfrm>
          <a:prstGeom prst="line">
            <a:avLst/>
          </a:prstGeom>
          <a:ln w="76200"/>
        </p:spPr>
        <p:style>
          <a:lnRef idx="2">
            <a:schemeClr val="accent5"/>
          </a:lnRef>
          <a:fillRef idx="0">
            <a:schemeClr val="accent5"/>
          </a:fillRef>
          <a:effectRef idx="1">
            <a:schemeClr val="accent5"/>
          </a:effectRef>
          <a:fontRef idx="minor">
            <a:schemeClr val="tx1"/>
          </a:fontRef>
        </p:style>
      </p:cxnSp>
      <p:cxnSp>
        <p:nvCxnSpPr>
          <p:cNvPr id="163" name="Straight Connector 162">
            <a:extLst>
              <a:ext uri="{FF2B5EF4-FFF2-40B4-BE49-F238E27FC236}">
                <a16:creationId xmlns:a16="http://schemas.microsoft.com/office/drawing/2014/main" id="{7ED8FB61-1EAE-4366-D708-318872302E4A}"/>
              </a:ext>
            </a:extLst>
          </p:cNvPr>
          <p:cNvCxnSpPr>
            <a:cxnSpLocks/>
          </p:cNvCxnSpPr>
          <p:nvPr/>
        </p:nvCxnSpPr>
        <p:spPr>
          <a:xfrm>
            <a:off x="6740517" y="6178376"/>
            <a:ext cx="1049031"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pic>
        <p:nvPicPr>
          <p:cNvPr id="169" name="Picture 168">
            <a:extLst>
              <a:ext uri="{FF2B5EF4-FFF2-40B4-BE49-F238E27FC236}">
                <a16:creationId xmlns:a16="http://schemas.microsoft.com/office/drawing/2014/main" id="{4EA1AD38-2E1A-B57B-5B8E-7F498A6A8D37}"/>
              </a:ext>
            </a:extLst>
          </p:cNvPr>
          <p:cNvPicPr>
            <a:picLocks noChangeAspect="1"/>
          </p:cNvPicPr>
          <p:nvPr/>
        </p:nvPicPr>
        <p:blipFill>
          <a:blip r:embed="rId4"/>
          <a:stretch>
            <a:fillRect/>
          </a:stretch>
        </p:blipFill>
        <p:spPr>
          <a:xfrm>
            <a:off x="298244" y="1061660"/>
            <a:ext cx="717862" cy="720000"/>
          </a:xfrm>
          <a:prstGeom prst="roundRect">
            <a:avLst/>
          </a:prstGeom>
        </p:spPr>
      </p:pic>
      <p:sp>
        <p:nvSpPr>
          <p:cNvPr id="170" name="TextBox 169">
            <a:extLst>
              <a:ext uri="{FF2B5EF4-FFF2-40B4-BE49-F238E27FC236}">
                <a16:creationId xmlns:a16="http://schemas.microsoft.com/office/drawing/2014/main" id="{0A425564-D96D-95F2-2098-F52D14C3A6B9}"/>
              </a:ext>
            </a:extLst>
          </p:cNvPr>
          <p:cNvSpPr txBox="1"/>
          <p:nvPr/>
        </p:nvSpPr>
        <p:spPr>
          <a:xfrm>
            <a:off x="1026146" y="1121352"/>
            <a:ext cx="1552354" cy="461665"/>
          </a:xfrm>
          <a:prstGeom prst="rect">
            <a:avLst/>
          </a:prstGeom>
          <a:noFill/>
        </p:spPr>
        <p:txBody>
          <a:bodyPr wrap="square" rtlCol="0">
            <a:spAutoFit/>
          </a:bodyPr>
          <a:lstStyle/>
          <a:p>
            <a:pPr algn="ctr"/>
            <a:r>
              <a:rPr lang="en-US" altLang="zh-CN" sz="1200" b="1" i="1" dirty="0"/>
              <a:t>Abies amabilis </a:t>
            </a:r>
          </a:p>
          <a:p>
            <a:pPr algn="ctr"/>
            <a:r>
              <a:rPr lang="en-US" altLang="zh-CN" sz="1200" b="1" dirty="0"/>
              <a:t>Pacific silver fir</a:t>
            </a:r>
            <a:endParaRPr lang="zh-CN" altLang="en-US" sz="1200" b="1" dirty="0"/>
          </a:p>
        </p:txBody>
      </p:sp>
      <p:pic>
        <p:nvPicPr>
          <p:cNvPr id="171" name="Picture 170">
            <a:extLst>
              <a:ext uri="{FF2B5EF4-FFF2-40B4-BE49-F238E27FC236}">
                <a16:creationId xmlns:a16="http://schemas.microsoft.com/office/drawing/2014/main" id="{9758DC48-E95D-3DFE-8109-24D16C63AD52}"/>
              </a:ext>
            </a:extLst>
          </p:cNvPr>
          <p:cNvPicPr>
            <a:picLocks noChangeAspect="1"/>
          </p:cNvPicPr>
          <p:nvPr/>
        </p:nvPicPr>
        <p:blipFill>
          <a:blip r:embed="rId5"/>
          <a:stretch>
            <a:fillRect/>
          </a:stretch>
        </p:blipFill>
        <p:spPr>
          <a:xfrm>
            <a:off x="306868" y="1880728"/>
            <a:ext cx="717862" cy="720000"/>
          </a:xfrm>
          <a:prstGeom prst="roundRect">
            <a:avLst/>
          </a:prstGeom>
        </p:spPr>
      </p:pic>
      <p:sp>
        <p:nvSpPr>
          <p:cNvPr id="172" name="TextBox 171">
            <a:extLst>
              <a:ext uri="{FF2B5EF4-FFF2-40B4-BE49-F238E27FC236}">
                <a16:creationId xmlns:a16="http://schemas.microsoft.com/office/drawing/2014/main" id="{51A20E63-8ED3-0E4D-C061-FEDEA5016D7F}"/>
              </a:ext>
            </a:extLst>
          </p:cNvPr>
          <p:cNvSpPr txBox="1"/>
          <p:nvPr/>
        </p:nvSpPr>
        <p:spPr>
          <a:xfrm>
            <a:off x="1011020" y="1955125"/>
            <a:ext cx="1557187" cy="400110"/>
          </a:xfrm>
          <a:prstGeom prst="rect">
            <a:avLst/>
          </a:prstGeom>
          <a:noFill/>
        </p:spPr>
        <p:txBody>
          <a:bodyPr wrap="square" rtlCol="0">
            <a:spAutoFit/>
          </a:bodyPr>
          <a:lstStyle/>
          <a:p>
            <a:pPr algn="ctr"/>
            <a:r>
              <a:rPr lang="en-US" altLang="zh-CN" sz="1000" b="1" i="1" dirty="0"/>
              <a:t>Pseudotsuga </a:t>
            </a:r>
            <a:r>
              <a:rPr lang="en-US" altLang="zh-CN" sz="1000" b="1" i="1" dirty="0" err="1"/>
              <a:t>menziesii</a:t>
            </a:r>
            <a:endParaRPr lang="en-US" altLang="zh-CN" sz="1000" b="1" i="1" dirty="0"/>
          </a:p>
          <a:p>
            <a:pPr algn="ctr"/>
            <a:r>
              <a:rPr lang="en-US" altLang="zh-CN" sz="1000" b="1" dirty="0"/>
              <a:t>Douglas-fir</a:t>
            </a:r>
            <a:endParaRPr lang="zh-CN" altLang="en-US" sz="1000" b="1" dirty="0"/>
          </a:p>
        </p:txBody>
      </p:sp>
      <p:pic>
        <p:nvPicPr>
          <p:cNvPr id="173" name="Picture 4" descr="close up of hemlock with cones">
            <a:extLst>
              <a:ext uri="{FF2B5EF4-FFF2-40B4-BE49-F238E27FC236}">
                <a16:creationId xmlns:a16="http://schemas.microsoft.com/office/drawing/2014/main" id="{E46CBE4D-367C-D9C8-C4A5-68F414FAB8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307" b="22196"/>
          <a:stretch/>
        </p:blipFill>
        <p:spPr bwMode="auto">
          <a:xfrm>
            <a:off x="314225" y="2782932"/>
            <a:ext cx="712560"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78CFD223-C68F-1FA6-04BB-79E1D096D06C}"/>
              </a:ext>
            </a:extLst>
          </p:cNvPr>
          <p:cNvSpPr txBox="1"/>
          <p:nvPr/>
        </p:nvSpPr>
        <p:spPr>
          <a:xfrm>
            <a:off x="1022232" y="2854003"/>
            <a:ext cx="1552354" cy="461665"/>
          </a:xfrm>
          <a:prstGeom prst="rect">
            <a:avLst/>
          </a:prstGeom>
          <a:noFill/>
        </p:spPr>
        <p:txBody>
          <a:bodyPr wrap="square" rtlCol="0">
            <a:spAutoFit/>
          </a:bodyPr>
          <a:lstStyle/>
          <a:p>
            <a:pPr algn="ctr"/>
            <a:r>
              <a:rPr lang="en-US" altLang="zh-CN" sz="1200" b="1" i="1" dirty="0"/>
              <a:t>Tsuga heterophylla</a:t>
            </a:r>
          </a:p>
          <a:p>
            <a:pPr algn="ctr"/>
            <a:r>
              <a:rPr lang="en-US" altLang="zh-CN" sz="1200" b="1" dirty="0"/>
              <a:t>Western hemlock</a:t>
            </a:r>
            <a:endParaRPr lang="zh-CN" altLang="en-US" sz="1200" b="1" dirty="0"/>
          </a:p>
        </p:txBody>
      </p:sp>
      <p:pic>
        <p:nvPicPr>
          <p:cNvPr id="177" name="Picture 6">
            <a:extLst>
              <a:ext uri="{FF2B5EF4-FFF2-40B4-BE49-F238E27FC236}">
                <a16:creationId xmlns:a16="http://schemas.microsoft.com/office/drawing/2014/main" id="{EC826A15-7D29-49A5-E04D-56F0691987C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895" t="13276" r="36478" b="3404"/>
          <a:stretch/>
        </p:blipFill>
        <p:spPr bwMode="auto">
          <a:xfrm>
            <a:off x="286175" y="3713622"/>
            <a:ext cx="721765" cy="720000"/>
          </a:xfrm>
          <a:prstGeom prst="round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37E86617-28AE-E81F-D0B1-B566CC70A3CE}"/>
              </a:ext>
            </a:extLst>
          </p:cNvPr>
          <p:cNvSpPr txBox="1"/>
          <p:nvPr/>
        </p:nvSpPr>
        <p:spPr>
          <a:xfrm>
            <a:off x="878102" y="3785958"/>
            <a:ext cx="1863813" cy="461665"/>
          </a:xfrm>
          <a:prstGeom prst="rect">
            <a:avLst/>
          </a:prstGeom>
          <a:noFill/>
        </p:spPr>
        <p:txBody>
          <a:bodyPr wrap="square" rtlCol="0">
            <a:spAutoFit/>
          </a:bodyPr>
          <a:lstStyle/>
          <a:p>
            <a:pPr algn="ctr"/>
            <a:r>
              <a:rPr lang="en-US" altLang="zh-CN" sz="1200" b="1" i="1" dirty="0"/>
              <a:t>Tsuga </a:t>
            </a:r>
            <a:r>
              <a:rPr lang="en-US" altLang="zh-CN" sz="1200" b="1" i="1" dirty="0" err="1"/>
              <a:t>mertensiana</a:t>
            </a:r>
            <a:endParaRPr lang="en-US" altLang="zh-CN" sz="1200" b="1" i="1" dirty="0"/>
          </a:p>
          <a:p>
            <a:pPr algn="ctr"/>
            <a:r>
              <a:rPr lang="en-US" altLang="zh-CN" sz="1200" b="1" dirty="0"/>
              <a:t>Mountain hemlock</a:t>
            </a:r>
            <a:endParaRPr lang="zh-CN" altLang="en-US" sz="1200" b="1" dirty="0"/>
          </a:p>
        </p:txBody>
      </p:sp>
      <p:pic>
        <p:nvPicPr>
          <p:cNvPr id="179" name="Picture 178">
            <a:extLst>
              <a:ext uri="{FF2B5EF4-FFF2-40B4-BE49-F238E27FC236}">
                <a16:creationId xmlns:a16="http://schemas.microsoft.com/office/drawing/2014/main" id="{140C19AA-020D-6CCC-72B2-CADBEAA793E1}"/>
              </a:ext>
            </a:extLst>
          </p:cNvPr>
          <p:cNvPicPr>
            <a:picLocks noChangeAspect="1"/>
          </p:cNvPicPr>
          <p:nvPr/>
        </p:nvPicPr>
        <p:blipFill>
          <a:blip r:embed="rId8"/>
          <a:srcRect l="24816"/>
          <a:stretch/>
        </p:blipFill>
        <p:spPr>
          <a:xfrm>
            <a:off x="294929" y="5574193"/>
            <a:ext cx="721765" cy="720000"/>
          </a:xfrm>
          <a:prstGeom prst="roundRect">
            <a:avLst/>
          </a:prstGeom>
        </p:spPr>
      </p:pic>
      <p:pic>
        <p:nvPicPr>
          <p:cNvPr id="180" name="Picture 8">
            <a:extLst>
              <a:ext uri="{FF2B5EF4-FFF2-40B4-BE49-F238E27FC236}">
                <a16:creationId xmlns:a16="http://schemas.microsoft.com/office/drawing/2014/main" id="{F6FD2A27-CA2D-076E-F9E0-EB3C44D3D55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326"/>
          <a:stretch/>
        </p:blipFill>
        <p:spPr bwMode="auto">
          <a:xfrm>
            <a:off x="288090" y="4645839"/>
            <a:ext cx="721214" cy="719619"/>
          </a:xfrm>
          <a:prstGeom prst="roundRect">
            <a:avLst/>
          </a:prstGeom>
          <a:noFill/>
          <a:extLst>
            <a:ext uri="{909E8E84-426E-40DD-AFC4-6F175D3DCCD1}">
              <a14:hiddenFill xmlns:a14="http://schemas.microsoft.com/office/drawing/2010/main">
                <a:solidFill>
                  <a:srgbClr val="FFFFFF"/>
                </a:solidFill>
              </a14:hiddenFill>
            </a:ext>
          </a:extLst>
        </p:spPr>
      </p:pic>
      <p:sp>
        <p:nvSpPr>
          <p:cNvPr id="181" name="TextBox 180">
            <a:extLst>
              <a:ext uri="{FF2B5EF4-FFF2-40B4-BE49-F238E27FC236}">
                <a16:creationId xmlns:a16="http://schemas.microsoft.com/office/drawing/2014/main" id="{CA707795-9309-6D32-6295-3C71AC50F49D}"/>
              </a:ext>
            </a:extLst>
          </p:cNvPr>
          <p:cNvSpPr txBox="1"/>
          <p:nvPr/>
        </p:nvSpPr>
        <p:spPr>
          <a:xfrm>
            <a:off x="858174" y="5648985"/>
            <a:ext cx="1863813" cy="461665"/>
          </a:xfrm>
          <a:prstGeom prst="rect">
            <a:avLst/>
          </a:prstGeom>
          <a:noFill/>
        </p:spPr>
        <p:txBody>
          <a:bodyPr wrap="square" rtlCol="0">
            <a:spAutoFit/>
          </a:bodyPr>
          <a:lstStyle/>
          <a:p>
            <a:pPr algn="ctr"/>
            <a:r>
              <a:rPr lang="en-US" altLang="zh-CN" sz="1200" b="1" i="1" dirty="0"/>
              <a:t>Thuja plicata</a:t>
            </a:r>
          </a:p>
          <a:p>
            <a:pPr algn="ctr"/>
            <a:r>
              <a:rPr lang="en-US" altLang="zh-CN" sz="1200" b="1" dirty="0"/>
              <a:t>Western Redcedar</a:t>
            </a:r>
            <a:endParaRPr lang="zh-CN" altLang="en-US" sz="1200" b="1" dirty="0"/>
          </a:p>
        </p:txBody>
      </p:sp>
      <p:sp>
        <p:nvSpPr>
          <p:cNvPr id="182" name="TextBox 181">
            <a:extLst>
              <a:ext uri="{FF2B5EF4-FFF2-40B4-BE49-F238E27FC236}">
                <a16:creationId xmlns:a16="http://schemas.microsoft.com/office/drawing/2014/main" id="{4992FB93-0334-26E1-F311-45A8C03A2442}"/>
              </a:ext>
            </a:extLst>
          </p:cNvPr>
          <p:cNvSpPr txBox="1"/>
          <p:nvPr/>
        </p:nvSpPr>
        <p:spPr>
          <a:xfrm>
            <a:off x="687908" y="4748598"/>
            <a:ext cx="2211057" cy="430887"/>
          </a:xfrm>
          <a:prstGeom prst="rect">
            <a:avLst/>
          </a:prstGeom>
          <a:noFill/>
        </p:spPr>
        <p:txBody>
          <a:bodyPr wrap="square" rtlCol="0">
            <a:spAutoFit/>
          </a:bodyPr>
          <a:lstStyle/>
          <a:p>
            <a:pPr algn="ctr"/>
            <a:r>
              <a:rPr lang="en-US" altLang="zh-CN" sz="1050" b="1" i="1" dirty="0" err="1"/>
              <a:t>Callitropsis</a:t>
            </a:r>
            <a:r>
              <a:rPr lang="en-US" altLang="zh-CN" sz="1050" b="1" i="1" dirty="0"/>
              <a:t> </a:t>
            </a:r>
            <a:r>
              <a:rPr lang="en-US" altLang="zh-CN" sz="1000" b="1" i="1" dirty="0" err="1"/>
              <a:t>nootkatensis</a:t>
            </a:r>
            <a:endParaRPr lang="en-US" altLang="zh-CN" sz="1000" b="1" i="1" dirty="0"/>
          </a:p>
          <a:p>
            <a:pPr algn="ctr"/>
            <a:r>
              <a:rPr lang="en-US" altLang="zh-CN" sz="1050" b="1" dirty="0"/>
              <a:t>Yellow cedar</a:t>
            </a:r>
            <a:endParaRPr lang="zh-CN" altLang="en-US" sz="1050" b="1" dirty="0"/>
          </a:p>
        </p:txBody>
      </p:sp>
    </p:spTree>
    <p:extLst>
      <p:ext uri="{BB962C8B-B14F-4D97-AF65-F5344CB8AC3E}">
        <p14:creationId xmlns:p14="http://schemas.microsoft.com/office/powerpoint/2010/main" val="2874161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598025C-5698-4390-3419-BE5FAA289A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02CF1-F65D-14E4-17BB-80E6FD099D79}"/>
              </a:ext>
            </a:extLst>
          </p:cNvPr>
          <p:cNvSpPr>
            <a:spLocks noGrp="1"/>
          </p:cNvSpPr>
          <p:nvPr>
            <p:ph type="ctrTitle"/>
          </p:nvPr>
        </p:nvSpPr>
        <p:spPr>
          <a:xfrm>
            <a:off x="0" y="544286"/>
            <a:ext cx="12192000" cy="5780313"/>
          </a:xfrm>
          <a:solidFill>
            <a:schemeClr val="bg1">
              <a:alpha val="63000"/>
            </a:schemeClr>
          </a:solidFill>
        </p:spPr>
        <p:txBody>
          <a:bodyPr>
            <a:normAutofit/>
          </a:bodyPr>
          <a:lstStyle/>
          <a:p>
            <a:br>
              <a:rPr lang="en-US" altLang="zh-CN" dirty="0"/>
            </a:br>
            <a:endParaRPr lang="zh-CN" altLang="en-US" dirty="0"/>
          </a:p>
        </p:txBody>
      </p:sp>
      <p:sp>
        <p:nvSpPr>
          <p:cNvPr id="3" name="TextBox 2">
            <a:extLst>
              <a:ext uri="{FF2B5EF4-FFF2-40B4-BE49-F238E27FC236}">
                <a16:creationId xmlns:a16="http://schemas.microsoft.com/office/drawing/2014/main" id="{0C81EEE0-FDBC-AE40-250F-DBB8657165FD}"/>
              </a:ext>
            </a:extLst>
          </p:cNvPr>
          <p:cNvSpPr txBox="1"/>
          <p:nvPr/>
        </p:nvSpPr>
        <p:spPr>
          <a:xfrm>
            <a:off x="743578" y="751344"/>
            <a:ext cx="10885714" cy="2677656"/>
          </a:xfrm>
          <a:prstGeom prst="rect">
            <a:avLst/>
          </a:prstGeom>
          <a:noFill/>
        </p:spPr>
        <p:txBody>
          <a:bodyPr wrap="square" rtlCol="0">
            <a:spAutoFit/>
          </a:bodyPr>
          <a:lstStyle/>
          <a:p>
            <a:endParaRPr lang="en-US" altLang="zh-CN" sz="2800" dirty="0"/>
          </a:p>
          <a:p>
            <a:pPr marL="285750" indent="-285750">
              <a:buFont typeface="Arial" panose="020B0604020202020204" pitchFamily="34" charset="0"/>
              <a:buChar char="•"/>
            </a:pPr>
            <a:r>
              <a:rPr lang="en-US" altLang="zh-CN" sz="2800" dirty="0"/>
              <a:t>Different elevation indicating different resources availability, proxy of climate change</a:t>
            </a:r>
          </a:p>
          <a:p>
            <a:pPr marL="285750" indent="-285750">
              <a:buFont typeface="Arial" panose="020B0604020202020204" pitchFamily="34" charset="0"/>
              <a:buChar char="•"/>
            </a:pPr>
            <a:endParaRPr lang="en-US" altLang="zh-CN" sz="2800" dirty="0"/>
          </a:p>
          <a:p>
            <a:endParaRPr lang="en-US" altLang="zh-CN" sz="2800" dirty="0"/>
          </a:p>
          <a:p>
            <a:endParaRPr lang="en-US" altLang="zh-CN" sz="2800" dirty="0"/>
          </a:p>
        </p:txBody>
      </p:sp>
      <p:pic>
        <p:nvPicPr>
          <p:cNvPr id="8" name="Picture 7" descr="A map of carbon river campground&#10;&#10;AI-generated content may be incorrect.">
            <a:extLst>
              <a:ext uri="{FF2B5EF4-FFF2-40B4-BE49-F238E27FC236}">
                <a16:creationId xmlns:a16="http://schemas.microsoft.com/office/drawing/2014/main" id="{A357B212-7FE9-AA7C-290C-4DB9E91E5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2619" y="2351713"/>
            <a:ext cx="6675455" cy="3754943"/>
          </a:xfrm>
          <a:prstGeom prst="rect">
            <a:avLst/>
          </a:prstGeom>
        </p:spPr>
      </p:pic>
    </p:spTree>
    <p:extLst>
      <p:ext uri="{BB962C8B-B14F-4D97-AF65-F5344CB8AC3E}">
        <p14:creationId xmlns:p14="http://schemas.microsoft.com/office/powerpoint/2010/main" val="2863420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5CFC96F-DF7E-D67A-5716-C7E1D9D0C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735059-8648-1DFE-5CC5-475BA230B20A}"/>
              </a:ext>
            </a:extLst>
          </p:cNvPr>
          <p:cNvSpPr>
            <a:spLocks noGrp="1"/>
          </p:cNvSpPr>
          <p:nvPr>
            <p:ph type="ctrTitle"/>
          </p:nvPr>
        </p:nvSpPr>
        <p:spPr>
          <a:xfrm>
            <a:off x="0" y="544286"/>
            <a:ext cx="12192000" cy="5780313"/>
          </a:xfrm>
          <a:solidFill>
            <a:schemeClr val="bg1">
              <a:alpha val="63000"/>
            </a:schemeClr>
          </a:solidFill>
        </p:spPr>
        <p:txBody>
          <a:bodyPr>
            <a:normAutofit/>
          </a:bodyPr>
          <a:lstStyle/>
          <a:p>
            <a:br>
              <a:rPr lang="en-US" altLang="zh-CN" dirty="0"/>
            </a:br>
            <a:endParaRPr lang="zh-CN" altLang="en-US" dirty="0"/>
          </a:p>
        </p:txBody>
      </p:sp>
      <p:pic>
        <p:nvPicPr>
          <p:cNvPr id="6" name="Picture 5" descr="A comparison of graphs with different colored lines&#10;&#10;AI-generated content may be incorrect.">
            <a:extLst>
              <a:ext uri="{FF2B5EF4-FFF2-40B4-BE49-F238E27FC236}">
                <a16:creationId xmlns:a16="http://schemas.microsoft.com/office/drawing/2014/main" id="{13546B08-D6C2-4757-2154-A6E4805B3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654" y="635725"/>
            <a:ext cx="6132309" cy="3066155"/>
          </a:xfrm>
          <a:prstGeom prst="rect">
            <a:avLst/>
          </a:prstGeom>
        </p:spPr>
      </p:pic>
      <p:pic>
        <p:nvPicPr>
          <p:cNvPr id="3" name="Picture 2">
            <a:extLst>
              <a:ext uri="{FF2B5EF4-FFF2-40B4-BE49-F238E27FC236}">
                <a16:creationId xmlns:a16="http://schemas.microsoft.com/office/drawing/2014/main" id="{96D8D63A-ED2B-0CDA-2F8E-1A31E611292B}"/>
              </a:ext>
            </a:extLst>
          </p:cNvPr>
          <p:cNvPicPr>
            <a:picLocks noChangeAspect="1"/>
          </p:cNvPicPr>
          <p:nvPr/>
        </p:nvPicPr>
        <p:blipFill>
          <a:blip r:embed="rId5"/>
          <a:srcRect t="42426"/>
          <a:stretch>
            <a:fillRect/>
          </a:stretch>
        </p:blipFill>
        <p:spPr>
          <a:xfrm>
            <a:off x="2667654" y="3701880"/>
            <a:ext cx="3338309" cy="2611834"/>
          </a:xfrm>
          <a:prstGeom prst="rect">
            <a:avLst/>
          </a:prstGeom>
        </p:spPr>
      </p:pic>
      <p:pic>
        <p:nvPicPr>
          <p:cNvPr id="7" name="Picture 6" descr="A hand holding a pine cone&#10;&#10;AI-generated content may be incorrect.">
            <a:extLst>
              <a:ext uri="{FF2B5EF4-FFF2-40B4-BE49-F238E27FC236}">
                <a16:creationId xmlns:a16="http://schemas.microsoft.com/office/drawing/2014/main" id="{B3E69192-BBBE-3C24-2A29-6EFC13035970}"/>
              </a:ext>
            </a:extLst>
          </p:cNvPr>
          <p:cNvPicPr>
            <a:picLocks noChangeAspect="1"/>
          </p:cNvPicPr>
          <p:nvPr/>
        </p:nvPicPr>
        <p:blipFill>
          <a:blip r:embed="rId6">
            <a:extLst>
              <a:ext uri="{28A0092B-C50C-407E-A947-70E740481C1C}">
                <a14:useLocalDpi xmlns:a14="http://schemas.microsoft.com/office/drawing/2010/main" val="0"/>
              </a:ext>
            </a:extLst>
          </a:blip>
          <a:srcRect t="28225" r="10175" b="14805"/>
          <a:stretch>
            <a:fillRect/>
          </a:stretch>
        </p:blipFill>
        <p:spPr>
          <a:xfrm>
            <a:off x="6005963" y="3712765"/>
            <a:ext cx="2794000" cy="2611834"/>
          </a:xfrm>
          <a:prstGeom prst="rect">
            <a:avLst/>
          </a:prstGeom>
        </p:spPr>
      </p:pic>
    </p:spTree>
    <p:extLst>
      <p:ext uri="{BB962C8B-B14F-4D97-AF65-F5344CB8AC3E}">
        <p14:creationId xmlns:p14="http://schemas.microsoft.com/office/powerpoint/2010/main" val="4023430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D7AE4C42-FBE6-4746-91C2-DF8F0A81A5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23813D-539B-DC6F-08E6-A204A8EAD8BD}"/>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pic>
        <p:nvPicPr>
          <p:cNvPr id="7" name="Picture 6" descr="A machine with a black handle&#10;&#10;AI-generated content may be incorrect.">
            <a:extLst>
              <a:ext uri="{FF2B5EF4-FFF2-40B4-BE49-F238E27FC236}">
                <a16:creationId xmlns:a16="http://schemas.microsoft.com/office/drawing/2014/main" id="{F48794FA-46C2-A001-D94B-16300FFBEB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4544" y="592806"/>
            <a:ext cx="3485678" cy="2614258"/>
          </a:xfrm>
          <a:prstGeom prst="rect">
            <a:avLst/>
          </a:prstGeom>
        </p:spPr>
      </p:pic>
      <p:pic>
        <p:nvPicPr>
          <p:cNvPr id="15" name="Picture 14" descr="A person in a vest in the woods&#10;&#10;AI-generated content may be incorrect.">
            <a:extLst>
              <a:ext uri="{FF2B5EF4-FFF2-40B4-BE49-F238E27FC236}">
                <a16:creationId xmlns:a16="http://schemas.microsoft.com/office/drawing/2014/main" id="{8069615A-7FFC-89C7-438B-0774CB72EB3D}"/>
              </a:ext>
            </a:extLst>
          </p:cNvPr>
          <p:cNvPicPr>
            <a:picLocks noChangeAspect="1"/>
          </p:cNvPicPr>
          <p:nvPr/>
        </p:nvPicPr>
        <p:blipFill>
          <a:blip r:embed="rId5">
            <a:extLst>
              <a:ext uri="{28A0092B-C50C-407E-A947-70E740481C1C}">
                <a14:useLocalDpi xmlns:a14="http://schemas.microsoft.com/office/drawing/2010/main" val="0"/>
              </a:ext>
            </a:extLst>
          </a:blip>
          <a:srcRect t="44303"/>
          <a:stretch>
            <a:fillRect/>
          </a:stretch>
        </p:blipFill>
        <p:spPr>
          <a:xfrm>
            <a:off x="760523" y="533401"/>
            <a:ext cx="2961168" cy="2199494"/>
          </a:xfrm>
          <a:prstGeom prst="rect">
            <a:avLst/>
          </a:prstGeom>
        </p:spPr>
      </p:pic>
      <p:sp>
        <p:nvSpPr>
          <p:cNvPr id="16" name="TextBox 15">
            <a:extLst>
              <a:ext uri="{FF2B5EF4-FFF2-40B4-BE49-F238E27FC236}">
                <a16:creationId xmlns:a16="http://schemas.microsoft.com/office/drawing/2014/main" id="{59AB834F-CA76-6A2F-8DE2-842F8DC47EB6}"/>
              </a:ext>
            </a:extLst>
          </p:cNvPr>
          <p:cNvSpPr txBox="1"/>
          <p:nvPr/>
        </p:nvSpPr>
        <p:spPr>
          <a:xfrm>
            <a:off x="1489684" y="5661167"/>
            <a:ext cx="10939304" cy="369332"/>
          </a:xfrm>
          <a:prstGeom prst="rect">
            <a:avLst/>
          </a:prstGeom>
          <a:noFill/>
        </p:spPr>
        <p:txBody>
          <a:bodyPr wrap="square" rtlCol="0">
            <a:spAutoFit/>
          </a:bodyPr>
          <a:lstStyle/>
          <a:p>
            <a:r>
              <a:rPr lang="en-US" altLang="zh-CN" b="1" dirty="0">
                <a:solidFill>
                  <a:srgbClr val="0070C0"/>
                </a:solidFill>
              </a:rPr>
              <a:t>Coring       Mounting      Sanding</a:t>
            </a:r>
            <a:r>
              <a:rPr lang="en-US" altLang="zh-CN" b="1" dirty="0"/>
              <a:t>     </a:t>
            </a:r>
            <a:r>
              <a:rPr lang="en-US" altLang="zh-CN" b="1" dirty="0">
                <a:solidFill>
                  <a:schemeClr val="accent6">
                    <a:lumMod val="75000"/>
                  </a:schemeClr>
                </a:solidFill>
              </a:rPr>
              <a:t>Scanning     Measuring     </a:t>
            </a:r>
            <a:r>
              <a:rPr lang="en-US" altLang="zh-CN" b="1" dirty="0"/>
              <a:t>Cross-dating        Analyzing</a:t>
            </a:r>
            <a:endParaRPr lang="zh-CN" altLang="en-US" b="1" dirty="0"/>
          </a:p>
        </p:txBody>
      </p:sp>
      <p:pic>
        <p:nvPicPr>
          <p:cNvPr id="3" name="Content Placeholder 4" descr="A group of people sitting at a table&#10;&#10;Description automatically generated">
            <a:extLst>
              <a:ext uri="{FF2B5EF4-FFF2-40B4-BE49-F238E27FC236}">
                <a16:creationId xmlns:a16="http://schemas.microsoft.com/office/drawing/2014/main" id="{6801CAE9-89D7-B18C-3F47-CA026303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5666" y="1015241"/>
            <a:ext cx="3178285" cy="2341565"/>
          </a:xfrm>
          <a:prstGeom prst="rect">
            <a:avLst/>
          </a:prstGeom>
        </p:spPr>
      </p:pic>
      <p:pic>
        <p:nvPicPr>
          <p:cNvPr id="6" name="Picture 5" descr="Close-up of a wood grained surface&#10;&#10;AI-generated content may be incorrect.">
            <a:extLst>
              <a:ext uri="{FF2B5EF4-FFF2-40B4-BE49-F238E27FC236}">
                <a16:creationId xmlns:a16="http://schemas.microsoft.com/office/drawing/2014/main" id="{1EB34BE7-A41C-6558-D05B-B90F0F52AD5B}"/>
              </a:ext>
            </a:extLst>
          </p:cNvPr>
          <p:cNvPicPr>
            <a:picLocks noChangeAspect="1"/>
          </p:cNvPicPr>
          <p:nvPr/>
        </p:nvPicPr>
        <p:blipFill>
          <a:blip r:embed="rId7">
            <a:extLst>
              <a:ext uri="{28A0092B-C50C-407E-A947-70E740481C1C}">
                <a14:useLocalDpi xmlns:a14="http://schemas.microsoft.com/office/drawing/2010/main" val="0"/>
              </a:ext>
            </a:extLst>
          </a:blip>
          <a:srcRect r="8482" b="18847"/>
          <a:stretch>
            <a:fillRect/>
          </a:stretch>
        </p:blipFill>
        <p:spPr>
          <a:xfrm>
            <a:off x="7944544" y="3194155"/>
            <a:ext cx="3485678" cy="2317270"/>
          </a:xfrm>
          <a:prstGeom prst="rect">
            <a:avLst/>
          </a:prstGeom>
        </p:spPr>
      </p:pic>
      <p:pic>
        <p:nvPicPr>
          <p:cNvPr id="9" name="Picture 8">
            <a:extLst>
              <a:ext uri="{FF2B5EF4-FFF2-40B4-BE49-F238E27FC236}">
                <a16:creationId xmlns:a16="http://schemas.microsoft.com/office/drawing/2014/main" id="{F7721A43-E251-10BC-FF7C-4B1ADD81C47D}"/>
              </a:ext>
            </a:extLst>
          </p:cNvPr>
          <p:cNvPicPr>
            <a:picLocks noChangeAspect="1"/>
          </p:cNvPicPr>
          <p:nvPr/>
        </p:nvPicPr>
        <p:blipFill>
          <a:blip r:embed="rId8"/>
          <a:stretch>
            <a:fillRect/>
          </a:stretch>
        </p:blipFill>
        <p:spPr>
          <a:xfrm>
            <a:off x="4225666" y="3360656"/>
            <a:ext cx="3178285" cy="1819061"/>
          </a:xfrm>
          <a:prstGeom prst="rect">
            <a:avLst/>
          </a:prstGeom>
        </p:spPr>
      </p:pic>
      <p:sp>
        <p:nvSpPr>
          <p:cNvPr id="4" name="Rectangle 3">
            <a:extLst>
              <a:ext uri="{FF2B5EF4-FFF2-40B4-BE49-F238E27FC236}">
                <a16:creationId xmlns:a16="http://schemas.microsoft.com/office/drawing/2014/main" id="{337772F2-5A0C-97FD-25AC-E2EDAB8F4257}"/>
              </a:ext>
            </a:extLst>
          </p:cNvPr>
          <p:cNvSpPr/>
          <p:nvPr/>
        </p:nvSpPr>
        <p:spPr>
          <a:xfrm>
            <a:off x="1489684" y="6030499"/>
            <a:ext cx="9450746" cy="2572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D4BB021F-77EF-F852-8E89-851B8906BBCB}"/>
              </a:ext>
            </a:extLst>
          </p:cNvPr>
          <p:cNvSpPr/>
          <p:nvPr/>
        </p:nvSpPr>
        <p:spPr>
          <a:xfrm>
            <a:off x="1489684" y="6031737"/>
            <a:ext cx="4304588" cy="2560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9" descr="A person standing next to a tree&#10;&#10;AI-generated content may be incorrect.">
            <a:extLst>
              <a:ext uri="{FF2B5EF4-FFF2-40B4-BE49-F238E27FC236}">
                <a16:creationId xmlns:a16="http://schemas.microsoft.com/office/drawing/2014/main" id="{74B8F16E-2F6F-D915-DA78-5E085E57D532}"/>
              </a:ext>
            </a:extLst>
          </p:cNvPr>
          <p:cNvPicPr>
            <a:picLocks noChangeAspect="1"/>
          </p:cNvPicPr>
          <p:nvPr/>
        </p:nvPicPr>
        <p:blipFill>
          <a:blip r:embed="rId9">
            <a:extLst>
              <a:ext uri="{28A0092B-C50C-407E-A947-70E740481C1C}">
                <a14:useLocalDpi xmlns:a14="http://schemas.microsoft.com/office/drawing/2010/main" val="0"/>
              </a:ext>
            </a:extLst>
          </a:blip>
          <a:srcRect t="29106"/>
          <a:stretch>
            <a:fillRect/>
          </a:stretch>
        </p:blipFill>
        <p:spPr>
          <a:xfrm>
            <a:off x="760523" y="2729028"/>
            <a:ext cx="2961168" cy="2799600"/>
          </a:xfrm>
          <a:prstGeom prst="rect">
            <a:avLst/>
          </a:prstGeom>
        </p:spPr>
      </p:pic>
    </p:spTree>
    <p:extLst>
      <p:ext uri="{BB962C8B-B14F-4D97-AF65-F5344CB8AC3E}">
        <p14:creationId xmlns:p14="http://schemas.microsoft.com/office/powerpoint/2010/main" val="2995009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462AF244-EBEA-A5AB-290D-F6C9893BBB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A85A-9018-EB1A-AD2C-30F7B19E1377}"/>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pic>
        <p:nvPicPr>
          <p:cNvPr id="4" name="Picture 3">
            <a:extLst>
              <a:ext uri="{FF2B5EF4-FFF2-40B4-BE49-F238E27FC236}">
                <a16:creationId xmlns:a16="http://schemas.microsoft.com/office/drawing/2014/main" id="{A7B0476F-5C06-C508-38AE-39EA71C87326}"/>
              </a:ext>
            </a:extLst>
          </p:cNvPr>
          <p:cNvPicPr>
            <a:picLocks noChangeAspect="1"/>
          </p:cNvPicPr>
          <p:nvPr/>
        </p:nvPicPr>
        <p:blipFill>
          <a:blip r:embed="rId4"/>
          <a:stretch>
            <a:fillRect/>
          </a:stretch>
        </p:blipFill>
        <p:spPr>
          <a:xfrm>
            <a:off x="590559" y="544285"/>
            <a:ext cx="3753849" cy="2815387"/>
          </a:xfrm>
          <a:prstGeom prst="rect">
            <a:avLst/>
          </a:prstGeom>
        </p:spPr>
      </p:pic>
      <p:pic>
        <p:nvPicPr>
          <p:cNvPr id="8" name="Picture 7" descr="A person in a green raincoat sitting in the woods&#10;&#10;AI-generated content may be incorrect.">
            <a:extLst>
              <a:ext uri="{FF2B5EF4-FFF2-40B4-BE49-F238E27FC236}">
                <a16:creationId xmlns:a16="http://schemas.microsoft.com/office/drawing/2014/main" id="{9D6C98B0-6719-B6E0-2E0B-424C988A91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9475" y="544285"/>
            <a:ext cx="2118875" cy="2826271"/>
          </a:xfrm>
          <a:prstGeom prst="rect">
            <a:avLst/>
          </a:prstGeom>
        </p:spPr>
      </p:pic>
      <p:pic>
        <p:nvPicPr>
          <p:cNvPr id="1026" name="Picture 2">
            <a:extLst>
              <a:ext uri="{FF2B5EF4-FFF2-40B4-BE49-F238E27FC236}">
                <a16:creationId xmlns:a16="http://schemas.microsoft.com/office/drawing/2014/main" id="{D4EF56AC-B870-08BF-CFDA-9FB0A51510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4967" y="533401"/>
            <a:ext cx="4225037" cy="28153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group of people in a room&#10;&#10;AI-generated content may be incorrect.">
            <a:extLst>
              <a:ext uri="{FF2B5EF4-FFF2-40B4-BE49-F238E27FC236}">
                <a16:creationId xmlns:a16="http://schemas.microsoft.com/office/drawing/2014/main" id="{8D0B95E4-6926-75FB-9102-2C2C0C4ABD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558" y="3359671"/>
            <a:ext cx="3753849" cy="2954043"/>
          </a:xfrm>
          <a:prstGeom prst="rect">
            <a:avLst/>
          </a:prstGeom>
        </p:spPr>
      </p:pic>
      <p:sp>
        <p:nvSpPr>
          <p:cNvPr id="6" name="TextBox 5">
            <a:extLst>
              <a:ext uri="{FF2B5EF4-FFF2-40B4-BE49-F238E27FC236}">
                <a16:creationId xmlns:a16="http://schemas.microsoft.com/office/drawing/2014/main" id="{17FAFC55-ABEA-8A57-F8F3-A1559C4C2DB4}"/>
              </a:ext>
            </a:extLst>
          </p:cNvPr>
          <p:cNvSpPr txBox="1"/>
          <p:nvPr/>
        </p:nvSpPr>
        <p:spPr>
          <a:xfrm>
            <a:off x="4792724" y="3593528"/>
            <a:ext cx="5233680" cy="584775"/>
          </a:xfrm>
          <a:prstGeom prst="rect">
            <a:avLst/>
          </a:prstGeom>
          <a:noFill/>
        </p:spPr>
        <p:txBody>
          <a:bodyPr wrap="square" rtlCol="0">
            <a:spAutoFit/>
          </a:bodyPr>
          <a:lstStyle/>
          <a:p>
            <a:r>
              <a:rPr lang="en-US" altLang="zh-CN" sz="1600" dirty="0" err="1"/>
              <a:t>WorkLearn</a:t>
            </a:r>
            <a:r>
              <a:rPr lang="en-US" altLang="zh-CN" sz="1600" dirty="0"/>
              <a:t> students: Qingyang Deng, Mark Pan, Colette Bennett, Tess </a:t>
            </a:r>
            <a:r>
              <a:rPr lang="en-US" altLang="zh-CN" sz="1600" dirty="0" err="1"/>
              <a:t>Blajberg</a:t>
            </a:r>
            <a:r>
              <a:rPr lang="en-US" altLang="zh-CN" sz="1600" dirty="0"/>
              <a:t>, Nolan Meier</a:t>
            </a:r>
          </a:p>
        </p:txBody>
      </p:sp>
      <p:pic>
        <p:nvPicPr>
          <p:cNvPr id="11" name="Picture 10" descr="A logo of a mountain and lake&#10;&#10;AI-generated content may be incorrect.">
            <a:extLst>
              <a:ext uri="{FF2B5EF4-FFF2-40B4-BE49-F238E27FC236}">
                <a16:creationId xmlns:a16="http://schemas.microsoft.com/office/drawing/2014/main" id="{5B47147E-9861-7E3E-76F8-7D72F3DA2338}"/>
              </a:ext>
            </a:extLst>
          </p:cNvPr>
          <p:cNvPicPr>
            <a:picLocks noChangeAspect="1"/>
          </p:cNvPicPr>
          <p:nvPr/>
        </p:nvPicPr>
        <p:blipFill>
          <a:blip r:embed="rId8">
            <a:extLst>
              <a:ext uri="{28A0092B-C50C-407E-A947-70E740481C1C}">
                <a14:useLocalDpi xmlns:a14="http://schemas.microsoft.com/office/drawing/2010/main" val="0"/>
              </a:ext>
            </a:extLst>
          </a:blip>
          <a:srcRect l="5836" t="19393" r="5449" b="21263"/>
          <a:stretch>
            <a:fillRect/>
          </a:stretch>
        </p:blipFill>
        <p:spPr>
          <a:xfrm>
            <a:off x="5398794" y="4133726"/>
            <a:ext cx="3297382" cy="2205731"/>
          </a:xfrm>
          <a:prstGeom prst="rect">
            <a:avLst/>
          </a:prstGeom>
        </p:spPr>
      </p:pic>
      <p:pic>
        <p:nvPicPr>
          <p:cNvPr id="5" name="Picture 4" descr="A mountain range with a person in the background&#10;&#10;AI-generated content may be incorrect.">
            <a:extLst>
              <a:ext uri="{FF2B5EF4-FFF2-40B4-BE49-F238E27FC236}">
                <a16:creationId xmlns:a16="http://schemas.microsoft.com/office/drawing/2014/main" id="{F1C77559-DBF6-D001-4017-CE116FCE4D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9466893" y="3992858"/>
            <a:ext cx="2830946" cy="1891969"/>
          </a:xfrm>
          <a:prstGeom prst="rect">
            <a:avLst/>
          </a:prstGeom>
        </p:spPr>
      </p:pic>
    </p:spTree>
    <p:extLst>
      <p:ext uri="{BB962C8B-B14F-4D97-AF65-F5344CB8AC3E}">
        <p14:creationId xmlns:p14="http://schemas.microsoft.com/office/powerpoint/2010/main" val="1012793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a:extLst>
            <a:ext uri="{FF2B5EF4-FFF2-40B4-BE49-F238E27FC236}">
              <a16:creationId xmlns:a16="http://schemas.microsoft.com/office/drawing/2014/main" id="{1EB3718E-3D0F-CD2F-0260-AB545767EF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7E1D3-C1A2-0CE5-A848-6DDCD2C774EA}"/>
              </a:ext>
            </a:extLst>
          </p:cNvPr>
          <p:cNvSpPr>
            <a:spLocks noGrp="1"/>
          </p:cNvSpPr>
          <p:nvPr>
            <p:ph type="ctrTitle"/>
          </p:nvPr>
        </p:nvSpPr>
        <p:spPr>
          <a:xfrm>
            <a:off x="0" y="544286"/>
            <a:ext cx="12192000" cy="5780313"/>
          </a:xfrm>
          <a:solidFill>
            <a:schemeClr val="bg1">
              <a:alpha val="63000"/>
            </a:schemeClr>
          </a:solidFill>
        </p:spPr>
        <p:txBody>
          <a:bodyPr>
            <a:normAutofit/>
          </a:bodyPr>
          <a:lstStyle/>
          <a:p>
            <a:endParaRPr lang="zh-CN" altLang="en-US" sz="2400" baseline="-25000" dirty="0"/>
          </a:p>
        </p:txBody>
      </p:sp>
      <p:sp>
        <p:nvSpPr>
          <p:cNvPr id="4" name="TextBox 3">
            <a:extLst>
              <a:ext uri="{FF2B5EF4-FFF2-40B4-BE49-F238E27FC236}">
                <a16:creationId xmlns:a16="http://schemas.microsoft.com/office/drawing/2014/main" id="{AAB183AB-7F21-7065-9F1D-6668478A5F20}"/>
              </a:ext>
            </a:extLst>
          </p:cNvPr>
          <p:cNvSpPr txBox="1"/>
          <p:nvPr/>
        </p:nvSpPr>
        <p:spPr>
          <a:xfrm>
            <a:off x="351064" y="2220686"/>
            <a:ext cx="11489871" cy="1938992"/>
          </a:xfrm>
          <a:prstGeom prst="rect">
            <a:avLst/>
          </a:prstGeom>
          <a:noFill/>
        </p:spPr>
        <p:txBody>
          <a:bodyPr wrap="square" rtlCol="0">
            <a:spAutoFit/>
          </a:bodyPr>
          <a:lstStyle/>
          <a:p>
            <a:pPr algn="ctr"/>
            <a:r>
              <a:rPr lang="en-US" altLang="zh-CN" sz="2400" dirty="0"/>
              <a:t>Seed</a:t>
            </a:r>
            <a:r>
              <a:rPr lang="en-US" altLang="zh-CN" sz="2400" baseline="-25000" dirty="0"/>
              <a:t>j,sp,y </a:t>
            </a:r>
            <a:r>
              <a:rPr lang="en-US" altLang="zh-CN" sz="2400" dirty="0"/>
              <a:t>∼ </a:t>
            </a:r>
            <a:r>
              <a:rPr lang="en-US" altLang="zh-CN" sz="2400" dirty="0" err="1"/>
              <a:t>NegBinomial</a:t>
            </a:r>
            <a:r>
              <a:rPr lang="en-US" altLang="zh-CN" sz="2400" dirty="0"/>
              <a:t>(</a:t>
            </a:r>
            <a:r>
              <a:rPr lang="el-GR" altLang="zh-CN" sz="2400" dirty="0"/>
              <a:t>λ</a:t>
            </a:r>
            <a:r>
              <a:rPr lang="en-US" altLang="zh-CN" sz="2400" baseline="-25000" dirty="0"/>
              <a:t>j,sp,y</a:t>
            </a:r>
            <a:r>
              <a:rPr lang="en-US" altLang="zh-CN" sz="2400" dirty="0"/>
              <a:t>, </a:t>
            </a:r>
            <a:r>
              <a:rPr lang="el-GR" altLang="zh-CN" sz="2400" dirty="0"/>
              <a:t>ϕ)</a:t>
            </a:r>
            <a:endParaRPr lang="en-US" altLang="zh-CN" sz="2400" dirty="0"/>
          </a:p>
          <a:p>
            <a:br>
              <a:rPr lang="el-GR" altLang="zh-CN" sz="2400" dirty="0"/>
            </a:br>
            <a:r>
              <a:rPr lang="en-US" altLang="zh-CN" sz="2400" dirty="0"/>
              <a:t>The modeled seed count (λ</a:t>
            </a:r>
            <a:r>
              <a:rPr lang="en-US" altLang="zh-CN" sz="2400" baseline="-25000" dirty="0"/>
              <a:t>j,sp,y</a:t>
            </a:r>
            <a:r>
              <a:rPr lang="en-US" altLang="zh-CN" sz="2400" dirty="0"/>
              <a:t>) for stand j, species sp, and year y is:</a:t>
            </a:r>
          </a:p>
          <a:p>
            <a:pPr algn="ctr"/>
            <a:br>
              <a:rPr lang="en-US" altLang="zh-CN" sz="2400" dirty="0"/>
            </a:br>
            <a:r>
              <a:rPr lang="en-US" altLang="zh-CN" sz="2400" dirty="0"/>
              <a:t>log</a:t>
            </a:r>
            <a:r>
              <a:rPr lang="en-US" altLang="zh-CN" sz="2000" baseline="-25000" dirty="0"/>
              <a:t>(</a:t>
            </a:r>
            <a:r>
              <a:rPr lang="el-GR" altLang="zh-CN" sz="2000" baseline="-25000" dirty="0"/>
              <a:t>λ</a:t>
            </a:r>
            <a:r>
              <a:rPr lang="en-US" altLang="zh-CN" sz="2000" baseline="-25000" dirty="0"/>
              <a:t>j,sp,y) </a:t>
            </a:r>
            <a:r>
              <a:rPr lang="en-US" altLang="zh-CN" sz="2400" dirty="0"/>
              <a:t>= </a:t>
            </a:r>
            <a:r>
              <a:rPr lang="el-GR" altLang="zh-CN" sz="2400" dirty="0"/>
              <a:t>α</a:t>
            </a:r>
            <a:r>
              <a:rPr lang="el-GR" altLang="zh-CN" sz="2400" baseline="-25000" dirty="0"/>
              <a:t>0</a:t>
            </a:r>
            <a:r>
              <a:rPr lang="el-GR" altLang="zh-CN" sz="2400" dirty="0"/>
              <a:t> + α</a:t>
            </a:r>
            <a:r>
              <a:rPr lang="en-US" altLang="zh-CN" sz="2400" baseline="-25000" dirty="0"/>
              <a:t>sp</a:t>
            </a:r>
            <a:r>
              <a:rPr lang="en-US" altLang="zh-CN" sz="2400" dirty="0"/>
              <a:t> + </a:t>
            </a:r>
            <a:r>
              <a:rPr lang="el-GR" altLang="zh-CN" sz="2400" dirty="0"/>
              <a:t>α</a:t>
            </a:r>
            <a:r>
              <a:rPr lang="en-US" altLang="zh-CN" sz="2400" baseline="-25000" dirty="0"/>
              <a:t>j</a:t>
            </a:r>
            <a:r>
              <a:rPr lang="en-US" altLang="zh-CN" sz="2400" dirty="0"/>
              <a:t> + </a:t>
            </a:r>
            <a:r>
              <a:rPr lang="el-GR" altLang="zh-CN" sz="2400" dirty="0"/>
              <a:t>β</a:t>
            </a:r>
            <a:r>
              <a:rPr lang="el-GR" altLang="zh-CN" sz="2400" baseline="-25000" dirty="0"/>
              <a:t>1,</a:t>
            </a:r>
            <a:r>
              <a:rPr lang="en-US" altLang="zh-CN" sz="2400" baseline="-25000" dirty="0"/>
              <a:t>sp </a:t>
            </a:r>
            <a:r>
              <a:rPr lang="zh-CN" altLang="en-US" sz="2400" dirty="0"/>
              <a:t>・ </a:t>
            </a:r>
            <a:r>
              <a:rPr lang="en-US" altLang="zh-CN" sz="2400" dirty="0"/>
              <a:t>Growth</a:t>
            </a:r>
            <a:r>
              <a:rPr lang="en-US" altLang="zh-CN" sz="2400" baseline="-25000" dirty="0"/>
              <a:t>j,sp,y </a:t>
            </a:r>
            <a:r>
              <a:rPr lang="en-US" altLang="zh-CN" sz="2400" dirty="0"/>
              <a:t>+ </a:t>
            </a:r>
            <a:r>
              <a:rPr lang="el-GR" altLang="zh-CN" sz="2400" dirty="0"/>
              <a:t>β</a:t>
            </a:r>
            <a:r>
              <a:rPr lang="el-GR" altLang="zh-CN" sz="2400" baseline="-25000" dirty="0"/>
              <a:t>2,</a:t>
            </a:r>
            <a:r>
              <a:rPr lang="en-US" altLang="zh-CN" sz="2400" baseline="-25000" dirty="0"/>
              <a:t>sp</a:t>
            </a:r>
            <a:r>
              <a:rPr lang="zh-CN" altLang="en-US" sz="2400" dirty="0"/>
              <a:t>・ </a:t>
            </a:r>
            <a:r>
              <a:rPr lang="en-US" altLang="zh-CN" sz="2400" dirty="0"/>
              <a:t>Growth</a:t>
            </a:r>
            <a:r>
              <a:rPr lang="en-US" altLang="zh-CN" sz="2400" baseline="-25000" dirty="0"/>
              <a:t>j,sp,y−1 </a:t>
            </a:r>
            <a:r>
              <a:rPr lang="en-US" altLang="zh-CN" sz="2400" dirty="0"/>
              <a:t>+ </a:t>
            </a:r>
            <a:r>
              <a:rPr lang="el-GR" altLang="zh-CN" sz="2400" dirty="0"/>
              <a:t>β</a:t>
            </a:r>
            <a:r>
              <a:rPr lang="el-GR" altLang="zh-CN" sz="2400" baseline="-25000" dirty="0"/>
              <a:t>3,</a:t>
            </a:r>
            <a:r>
              <a:rPr lang="en-US" altLang="zh-CN" sz="2400" baseline="-25000" dirty="0"/>
              <a:t>sp </a:t>
            </a:r>
            <a:r>
              <a:rPr lang="zh-CN" altLang="en-US" sz="2400" dirty="0"/>
              <a:t>・ </a:t>
            </a:r>
            <a:r>
              <a:rPr lang="en-US" altLang="zh-CN" sz="2400" dirty="0"/>
              <a:t>Elevation</a:t>
            </a:r>
            <a:r>
              <a:rPr lang="en-US" altLang="zh-CN" sz="2400" baseline="-25000" dirty="0"/>
              <a:t>j</a:t>
            </a:r>
            <a:endParaRPr lang="zh-CN" altLang="en-US" sz="2400" dirty="0"/>
          </a:p>
        </p:txBody>
      </p:sp>
    </p:spTree>
    <p:extLst>
      <p:ext uri="{BB962C8B-B14F-4D97-AF65-F5344CB8AC3E}">
        <p14:creationId xmlns:p14="http://schemas.microsoft.com/office/powerpoint/2010/main" val="3962833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020C9965-4709-92D6-0652-6F7342F57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0D7F0-6F87-2CF3-4412-95971154352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D4437C34-020E-37E5-A0A0-C6C7A15DE82D}"/>
              </a:ext>
            </a:extLst>
          </p:cNvPr>
          <p:cNvSpPr/>
          <p:nvPr/>
        </p:nvSpPr>
        <p:spPr>
          <a:xfrm>
            <a:off x="460513" y="518049"/>
            <a:ext cx="212590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Masting</a:t>
            </a:r>
          </a:p>
        </p:txBody>
      </p:sp>
      <p:pic>
        <p:nvPicPr>
          <p:cNvPr id="7" name="Picture 6" descr="A cartoon tree with acorns&#10;&#10;AI-generated content may be incorrect.">
            <a:extLst>
              <a:ext uri="{FF2B5EF4-FFF2-40B4-BE49-F238E27FC236}">
                <a16:creationId xmlns:a16="http://schemas.microsoft.com/office/drawing/2014/main" id="{247A1ABC-4023-5C15-B08A-DC0F0560A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4395" y="1560993"/>
            <a:ext cx="1258078" cy="1343083"/>
          </a:xfrm>
          <a:prstGeom prst="rect">
            <a:avLst/>
          </a:prstGeom>
        </p:spPr>
      </p:pic>
      <p:pic>
        <p:nvPicPr>
          <p:cNvPr id="9" name="Picture 8" descr="A cartoon tree with acorns on it&#10;&#10;AI-generated content may be incorrect.">
            <a:extLst>
              <a:ext uri="{FF2B5EF4-FFF2-40B4-BE49-F238E27FC236}">
                <a16:creationId xmlns:a16="http://schemas.microsoft.com/office/drawing/2014/main" id="{65CE7026-56D3-C5C7-850A-DA99334E4F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139" y="2326890"/>
            <a:ext cx="1305251" cy="1343084"/>
          </a:xfrm>
          <a:prstGeom prst="rect">
            <a:avLst/>
          </a:prstGeom>
        </p:spPr>
      </p:pic>
      <p:pic>
        <p:nvPicPr>
          <p:cNvPr id="11" name="Picture 10" descr="A cartoon squirrel with a nut&#10;&#10;AI-generated content may be incorrect.">
            <a:extLst>
              <a:ext uri="{FF2B5EF4-FFF2-40B4-BE49-F238E27FC236}">
                <a16:creationId xmlns:a16="http://schemas.microsoft.com/office/drawing/2014/main" id="{13C7D20A-DDBB-4B48-D4C5-A26B6885E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5977" y="4823820"/>
            <a:ext cx="1028140" cy="616884"/>
          </a:xfrm>
          <a:prstGeom prst="rect">
            <a:avLst/>
          </a:prstGeom>
        </p:spPr>
      </p:pic>
      <p:pic>
        <p:nvPicPr>
          <p:cNvPr id="13" name="Picture 12" descr="A cartoon of a squirrel lying on its back with poop&#10;&#10;AI-generated content may be incorrect.">
            <a:extLst>
              <a:ext uri="{FF2B5EF4-FFF2-40B4-BE49-F238E27FC236}">
                <a16:creationId xmlns:a16="http://schemas.microsoft.com/office/drawing/2014/main" id="{D3F59AAD-C64E-FA30-ADF5-72DBC46C3F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0580" y="3300912"/>
            <a:ext cx="941530" cy="1021904"/>
          </a:xfrm>
          <a:prstGeom prst="rect">
            <a:avLst/>
          </a:prstGeom>
        </p:spPr>
      </p:pic>
      <p:pic>
        <p:nvPicPr>
          <p:cNvPr id="15" name="Picture 14" descr="A cartoon tree with acorns&#10;&#10;AI-generated content may be incorrect.">
            <a:extLst>
              <a:ext uri="{FF2B5EF4-FFF2-40B4-BE49-F238E27FC236}">
                <a16:creationId xmlns:a16="http://schemas.microsoft.com/office/drawing/2014/main" id="{542BE727-9129-BAEA-E7E2-FBBD86D1F8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378" y="2326890"/>
            <a:ext cx="1258078" cy="1343083"/>
          </a:xfrm>
          <a:prstGeom prst="rect">
            <a:avLst/>
          </a:prstGeom>
        </p:spPr>
      </p:pic>
      <p:pic>
        <p:nvPicPr>
          <p:cNvPr id="17" name="Picture 16" descr="A cartoon tree with acorns&#10;&#10;AI-generated content may be incorrect.">
            <a:extLst>
              <a:ext uri="{FF2B5EF4-FFF2-40B4-BE49-F238E27FC236}">
                <a16:creationId xmlns:a16="http://schemas.microsoft.com/office/drawing/2014/main" id="{8CA03B5F-CCF0-05F7-E40E-E2F769495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411" y="2326890"/>
            <a:ext cx="1258078" cy="1343083"/>
          </a:xfrm>
          <a:prstGeom prst="rect">
            <a:avLst/>
          </a:prstGeom>
        </p:spPr>
      </p:pic>
      <p:pic>
        <p:nvPicPr>
          <p:cNvPr id="19" name="Picture 18" descr="A cartoon tree with acorns&#10;&#10;AI-generated content may be incorrect.">
            <a:extLst>
              <a:ext uri="{FF2B5EF4-FFF2-40B4-BE49-F238E27FC236}">
                <a16:creationId xmlns:a16="http://schemas.microsoft.com/office/drawing/2014/main" id="{C8A95198-B3A4-D0B4-F6C4-C2AA68EA7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004" y="3632576"/>
            <a:ext cx="1258078" cy="1343083"/>
          </a:xfrm>
          <a:prstGeom prst="rect">
            <a:avLst/>
          </a:prstGeom>
        </p:spPr>
      </p:pic>
      <p:pic>
        <p:nvPicPr>
          <p:cNvPr id="20" name="Picture 19" descr="A cartoon squirrel with a nut&#10;&#10;AI-generated content may be incorrect.">
            <a:extLst>
              <a:ext uri="{FF2B5EF4-FFF2-40B4-BE49-F238E27FC236}">
                <a16:creationId xmlns:a16="http://schemas.microsoft.com/office/drawing/2014/main" id="{667E04F6-030A-270A-6572-430097F385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8540" y="3935889"/>
            <a:ext cx="1028140" cy="616884"/>
          </a:xfrm>
          <a:prstGeom prst="rect">
            <a:avLst/>
          </a:prstGeom>
        </p:spPr>
      </p:pic>
      <p:pic>
        <p:nvPicPr>
          <p:cNvPr id="22" name="Picture 21" descr="A cartoon tree with acorns on it&#10;&#10;AI-generated content may be incorrect.">
            <a:extLst>
              <a:ext uri="{FF2B5EF4-FFF2-40B4-BE49-F238E27FC236}">
                <a16:creationId xmlns:a16="http://schemas.microsoft.com/office/drawing/2014/main" id="{9A2123F4-6C60-CED4-5BEB-27A99C4F6D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704" y="1769793"/>
            <a:ext cx="1305250" cy="1343083"/>
          </a:xfrm>
          <a:prstGeom prst="rect">
            <a:avLst/>
          </a:prstGeom>
        </p:spPr>
      </p:pic>
      <p:pic>
        <p:nvPicPr>
          <p:cNvPr id="23" name="Picture 22" descr="A cartoon tree with acorns on it&#10;&#10;AI-generated content may be incorrect.">
            <a:extLst>
              <a:ext uri="{FF2B5EF4-FFF2-40B4-BE49-F238E27FC236}">
                <a16:creationId xmlns:a16="http://schemas.microsoft.com/office/drawing/2014/main" id="{2B60CC0C-0B85-F072-023A-E5E5CD5A03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703" y="3480736"/>
            <a:ext cx="1305251" cy="1343084"/>
          </a:xfrm>
          <a:prstGeom prst="rect">
            <a:avLst/>
          </a:prstGeom>
        </p:spPr>
      </p:pic>
      <p:pic>
        <p:nvPicPr>
          <p:cNvPr id="25" name="Picture 24" descr="A cartoon tree with acorns on it&#10;&#10;AI-generated content may be incorrect.">
            <a:extLst>
              <a:ext uri="{FF2B5EF4-FFF2-40B4-BE49-F238E27FC236}">
                <a16:creationId xmlns:a16="http://schemas.microsoft.com/office/drawing/2014/main" id="{E53FF8C1-B140-0D13-E891-5A719D45D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6268" y="2326890"/>
            <a:ext cx="1305251" cy="1343084"/>
          </a:xfrm>
          <a:prstGeom prst="rect">
            <a:avLst/>
          </a:prstGeom>
        </p:spPr>
      </p:pic>
      <p:pic>
        <p:nvPicPr>
          <p:cNvPr id="26" name="Picture 25" descr="A cartoon of a squirrel lying on its back with poop&#10;&#10;AI-generated content may be incorrect.">
            <a:extLst>
              <a:ext uri="{FF2B5EF4-FFF2-40B4-BE49-F238E27FC236}">
                <a16:creationId xmlns:a16="http://schemas.microsoft.com/office/drawing/2014/main" id="{7F4B1834-8A52-19F6-BC83-4C0509601D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6077" y="2711475"/>
            <a:ext cx="941530" cy="1021904"/>
          </a:xfrm>
          <a:prstGeom prst="rect">
            <a:avLst/>
          </a:prstGeom>
        </p:spPr>
      </p:pic>
      <p:pic>
        <p:nvPicPr>
          <p:cNvPr id="27" name="Picture 26" descr="A cartoon of a squirrel lying on its back with poop&#10;&#10;AI-generated content may be incorrect.">
            <a:extLst>
              <a:ext uri="{FF2B5EF4-FFF2-40B4-BE49-F238E27FC236}">
                <a16:creationId xmlns:a16="http://schemas.microsoft.com/office/drawing/2014/main" id="{3D8F6354-21D2-EDC8-53F4-38954CE849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7049" y="3429000"/>
            <a:ext cx="941530" cy="1021904"/>
          </a:xfrm>
          <a:prstGeom prst="rect">
            <a:avLst/>
          </a:prstGeom>
        </p:spPr>
      </p:pic>
      <p:pic>
        <p:nvPicPr>
          <p:cNvPr id="28" name="Picture 27" descr="A cartoon of a squirrel lying on its back with poop&#10;&#10;AI-generated content may be incorrect.">
            <a:extLst>
              <a:ext uri="{FF2B5EF4-FFF2-40B4-BE49-F238E27FC236}">
                <a16:creationId xmlns:a16="http://schemas.microsoft.com/office/drawing/2014/main" id="{B68EE621-A640-776D-1403-906FF89AC2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0187" y="4667217"/>
            <a:ext cx="941530" cy="1021904"/>
          </a:xfrm>
          <a:prstGeom prst="rect">
            <a:avLst/>
          </a:prstGeom>
        </p:spPr>
      </p:pic>
      <p:sp>
        <p:nvSpPr>
          <p:cNvPr id="3" name="TextBox 2">
            <a:extLst>
              <a:ext uri="{FF2B5EF4-FFF2-40B4-BE49-F238E27FC236}">
                <a16:creationId xmlns:a16="http://schemas.microsoft.com/office/drawing/2014/main" id="{6560BC53-F267-2FB5-F046-C19BACC30D7B}"/>
              </a:ext>
            </a:extLst>
          </p:cNvPr>
          <p:cNvSpPr txBox="1"/>
          <p:nvPr/>
        </p:nvSpPr>
        <p:spPr>
          <a:xfrm>
            <a:off x="4160018" y="1547446"/>
            <a:ext cx="1462260" cy="369332"/>
          </a:xfrm>
          <a:prstGeom prst="rect">
            <a:avLst/>
          </a:prstGeom>
          <a:noFill/>
        </p:spPr>
        <p:txBody>
          <a:bodyPr wrap="none" rtlCol="0">
            <a:spAutoFit/>
          </a:bodyPr>
          <a:lstStyle/>
          <a:p>
            <a:r>
              <a:rPr lang="en-US" altLang="zh-CN" dirty="0"/>
              <a:t>Masting year</a:t>
            </a:r>
            <a:endParaRPr lang="zh-CN" altLang="en-US" dirty="0"/>
          </a:p>
        </p:txBody>
      </p:sp>
      <p:sp>
        <p:nvSpPr>
          <p:cNvPr id="5" name="TextBox 4">
            <a:extLst>
              <a:ext uri="{FF2B5EF4-FFF2-40B4-BE49-F238E27FC236}">
                <a16:creationId xmlns:a16="http://schemas.microsoft.com/office/drawing/2014/main" id="{FA6F05B9-1538-B636-0767-191DD540FB1A}"/>
              </a:ext>
            </a:extLst>
          </p:cNvPr>
          <p:cNvSpPr txBox="1"/>
          <p:nvPr/>
        </p:nvSpPr>
        <p:spPr>
          <a:xfrm>
            <a:off x="9323921" y="1547446"/>
            <a:ext cx="1863011" cy="369332"/>
          </a:xfrm>
          <a:prstGeom prst="rect">
            <a:avLst/>
          </a:prstGeom>
          <a:noFill/>
        </p:spPr>
        <p:txBody>
          <a:bodyPr wrap="none" rtlCol="0">
            <a:spAutoFit/>
          </a:bodyPr>
          <a:lstStyle/>
          <a:p>
            <a:r>
              <a:rPr lang="en-US" altLang="zh-CN" dirty="0"/>
              <a:t>Masting year + 1</a:t>
            </a:r>
            <a:endParaRPr lang="zh-CN" altLang="en-US" dirty="0"/>
          </a:p>
        </p:txBody>
      </p:sp>
    </p:spTree>
    <p:extLst>
      <p:ext uri="{BB962C8B-B14F-4D97-AF65-F5344CB8AC3E}">
        <p14:creationId xmlns:p14="http://schemas.microsoft.com/office/powerpoint/2010/main" val="435719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A8D8822F-A3E8-6D6B-14D6-0119DAC91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87215-A63B-6F40-4C51-09EEDFAE1623}"/>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BAA11B7-1D36-4CC0-14A0-CD9AA9511D5E}"/>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6" name="Straight Arrow Connector 25">
            <a:extLst>
              <a:ext uri="{FF2B5EF4-FFF2-40B4-BE49-F238E27FC236}">
                <a16:creationId xmlns:a16="http://schemas.microsoft.com/office/drawing/2014/main" id="{2186D83E-B574-4750-E57D-DA18180DD251}"/>
              </a:ext>
            </a:extLst>
          </p:cNvPr>
          <p:cNvCxnSpPr>
            <a:cxnSpLocks/>
          </p:cNvCxnSpPr>
          <p:nvPr/>
        </p:nvCxnSpPr>
        <p:spPr>
          <a:xfrm flipV="1">
            <a:off x="5600762" y="2383367"/>
            <a:ext cx="1066738" cy="1045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A76177B-430A-DFF6-271D-07C1DDCB2BE4}"/>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756EDB7-E2BA-D908-3491-F065F1E01CFD}"/>
              </a:ext>
            </a:extLst>
          </p:cNvPr>
          <p:cNvCxnSpPr>
            <a:cxnSpLocks/>
          </p:cNvCxnSpPr>
          <p:nvPr/>
        </p:nvCxnSpPr>
        <p:spPr>
          <a:xfrm>
            <a:off x="5600762" y="3429000"/>
            <a:ext cx="1066738" cy="1075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3200862-BD29-4C42-26D2-A73B9EEDA2D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0849559-DAB5-476E-145C-4E6DA7B050E8}"/>
              </a:ext>
            </a:extLst>
          </p:cNvPr>
          <p:cNvSpPr txBox="1"/>
          <p:nvPr/>
        </p:nvSpPr>
        <p:spPr>
          <a:xfrm>
            <a:off x="6958800" y="2053465"/>
            <a:ext cx="1088264" cy="369332"/>
          </a:xfrm>
          <a:prstGeom prst="rect">
            <a:avLst/>
          </a:prstGeom>
          <a:noFill/>
        </p:spPr>
        <p:txBody>
          <a:bodyPr wrap="square" rtlCol="0">
            <a:spAutoFit/>
          </a:bodyPr>
          <a:lstStyle/>
          <a:p>
            <a:r>
              <a:rPr lang="en-US" altLang="zh-CN" dirty="0" err="1"/>
              <a:t>Defence</a:t>
            </a:r>
            <a:endParaRPr lang="zh-CN" altLang="en-US" dirty="0"/>
          </a:p>
        </p:txBody>
      </p:sp>
      <p:sp>
        <p:nvSpPr>
          <p:cNvPr id="50" name="TextBox 49">
            <a:extLst>
              <a:ext uri="{FF2B5EF4-FFF2-40B4-BE49-F238E27FC236}">
                <a16:creationId xmlns:a16="http://schemas.microsoft.com/office/drawing/2014/main" id="{07EFA246-361A-6325-8B5C-131B3DF17742}"/>
              </a:ext>
            </a:extLst>
          </p:cNvPr>
          <p:cNvSpPr txBox="1"/>
          <p:nvPr/>
        </p:nvSpPr>
        <p:spPr>
          <a:xfrm>
            <a:off x="6959600" y="2861548"/>
            <a:ext cx="1088264" cy="369332"/>
          </a:xfrm>
          <a:prstGeom prst="rect">
            <a:avLst/>
          </a:prstGeom>
          <a:noFill/>
        </p:spPr>
        <p:txBody>
          <a:bodyPr wrap="square" rtlCol="0">
            <a:spAutoFit/>
          </a:bodyPr>
          <a:lstStyle/>
          <a:p>
            <a:r>
              <a:rPr lang="en-US" altLang="zh-CN" dirty="0"/>
              <a:t>Growth</a:t>
            </a:r>
            <a:endParaRPr lang="zh-CN" altLang="en-US" dirty="0"/>
          </a:p>
        </p:txBody>
      </p:sp>
      <p:sp>
        <p:nvSpPr>
          <p:cNvPr id="51" name="TextBox 50">
            <a:extLst>
              <a:ext uri="{FF2B5EF4-FFF2-40B4-BE49-F238E27FC236}">
                <a16:creationId xmlns:a16="http://schemas.microsoft.com/office/drawing/2014/main" id="{F1E1E5C4-27CA-DF58-78F8-AC55281B1AA0}"/>
              </a:ext>
            </a:extLst>
          </p:cNvPr>
          <p:cNvSpPr txBox="1"/>
          <p:nvPr/>
        </p:nvSpPr>
        <p:spPr>
          <a:xfrm>
            <a:off x="6959600" y="3650792"/>
            <a:ext cx="1701800" cy="369332"/>
          </a:xfrm>
          <a:prstGeom prst="rect">
            <a:avLst/>
          </a:prstGeom>
          <a:noFill/>
        </p:spPr>
        <p:txBody>
          <a:bodyPr wrap="square" rtlCol="0">
            <a:spAutoFit/>
          </a:bodyPr>
          <a:lstStyle/>
          <a:p>
            <a:r>
              <a:rPr lang="en-US" altLang="zh-CN" dirty="0"/>
              <a:t>Reproduction</a:t>
            </a:r>
            <a:endParaRPr lang="zh-CN" altLang="en-US" dirty="0"/>
          </a:p>
        </p:txBody>
      </p:sp>
      <p:sp>
        <p:nvSpPr>
          <p:cNvPr id="52" name="TextBox 51">
            <a:extLst>
              <a:ext uri="{FF2B5EF4-FFF2-40B4-BE49-F238E27FC236}">
                <a16:creationId xmlns:a16="http://schemas.microsoft.com/office/drawing/2014/main" id="{82C8282F-1715-C66F-8C41-E12146DDFA63}"/>
              </a:ext>
            </a:extLst>
          </p:cNvPr>
          <p:cNvSpPr txBox="1"/>
          <p:nvPr/>
        </p:nvSpPr>
        <p:spPr>
          <a:xfrm>
            <a:off x="6958800" y="4458875"/>
            <a:ext cx="1088264" cy="369332"/>
          </a:xfrm>
          <a:prstGeom prst="rect">
            <a:avLst/>
          </a:prstGeom>
          <a:noFill/>
        </p:spPr>
        <p:txBody>
          <a:bodyPr wrap="square" rtlCol="0">
            <a:spAutoFit/>
          </a:bodyPr>
          <a:lstStyle/>
          <a:p>
            <a:r>
              <a:rPr lang="en-US" altLang="zh-CN" dirty="0"/>
              <a:t>Storage</a:t>
            </a:r>
            <a:endParaRPr lang="zh-CN" altLang="en-US" dirty="0"/>
          </a:p>
        </p:txBody>
      </p:sp>
      <p:pic>
        <p:nvPicPr>
          <p:cNvPr id="56" name="Picture 55" descr="A green tree with black background&#10;&#10;AI-generated content may be incorrect.">
            <a:extLst>
              <a:ext uri="{FF2B5EF4-FFF2-40B4-BE49-F238E27FC236}">
                <a16:creationId xmlns:a16="http://schemas.microsoft.com/office/drawing/2014/main" id="{17647120-1508-819B-068D-28E3F444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395088" cy="3401139"/>
          </a:xfrm>
          <a:prstGeom prst="rect">
            <a:avLst/>
          </a:prstGeom>
        </p:spPr>
      </p:pic>
      <p:sp>
        <p:nvSpPr>
          <p:cNvPr id="57" name="Rectangle 56">
            <a:extLst>
              <a:ext uri="{FF2B5EF4-FFF2-40B4-BE49-F238E27FC236}">
                <a16:creationId xmlns:a16="http://schemas.microsoft.com/office/drawing/2014/main" id="{7F05BD4F-3C8B-C325-D460-A7E6245C624A}"/>
              </a:ext>
            </a:extLst>
          </p:cNvPr>
          <p:cNvSpPr/>
          <p:nvPr/>
        </p:nvSpPr>
        <p:spPr>
          <a:xfrm>
            <a:off x="6958800" y="2861548"/>
            <a:ext cx="1701800" cy="124109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122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5C4B3B5A-19CD-3AE2-2FB5-C5EB0BA84A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AA0DA-2EB7-DA77-7DDF-491D3265CBE7}"/>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5899F808-20C4-0808-C244-B24F264B981C}"/>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7" name="Straight Arrow Connector 26">
            <a:extLst>
              <a:ext uri="{FF2B5EF4-FFF2-40B4-BE49-F238E27FC236}">
                <a16:creationId xmlns:a16="http://schemas.microsoft.com/office/drawing/2014/main" id="{B31E4B20-BC17-1E50-77F1-A09527674103}"/>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65380DE-CE5B-A262-F0EC-3109A527CE5B}"/>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4B8BD35A-920A-0B2C-B101-882FD0E06BCD}"/>
              </a:ext>
            </a:extLst>
          </p:cNvPr>
          <p:cNvSpPr txBox="1"/>
          <p:nvPr/>
        </p:nvSpPr>
        <p:spPr>
          <a:xfrm>
            <a:off x="6959599" y="2861548"/>
            <a:ext cx="1845733" cy="461665"/>
          </a:xfrm>
          <a:prstGeom prst="rect">
            <a:avLst/>
          </a:prstGeom>
          <a:noFill/>
        </p:spPr>
        <p:txBody>
          <a:bodyPr wrap="square" rtlCol="0">
            <a:spAutoFit/>
          </a:bodyPr>
          <a:lstStyle/>
          <a:p>
            <a:r>
              <a:rPr lang="en-US" altLang="zh-CN" sz="2400" dirty="0"/>
              <a:t>Growth</a:t>
            </a:r>
            <a:endParaRPr lang="zh-CN" altLang="en-US" sz="2400" dirty="0"/>
          </a:p>
        </p:txBody>
      </p:sp>
      <p:sp>
        <p:nvSpPr>
          <p:cNvPr id="51" name="TextBox 50">
            <a:extLst>
              <a:ext uri="{FF2B5EF4-FFF2-40B4-BE49-F238E27FC236}">
                <a16:creationId xmlns:a16="http://schemas.microsoft.com/office/drawing/2014/main" id="{6FCC5385-6806-59A9-4C6A-0725B3A0535E}"/>
              </a:ext>
            </a:extLst>
          </p:cNvPr>
          <p:cNvSpPr txBox="1"/>
          <p:nvPr/>
        </p:nvSpPr>
        <p:spPr>
          <a:xfrm>
            <a:off x="6959600" y="3650792"/>
            <a:ext cx="2281470" cy="461665"/>
          </a:xfrm>
          <a:prstGeom prst="rect">
            <a:avLst/>
          </a:prstGeom>
          <a:noFill/>
        </p:spPr>
        <p:txBody>
          <a:bodyPr wrap="square" rtlCol="0">
            <a:spAutoFit/>
          </a:bodyPr>
          <a:lstStyle/>
          <a:p>
            <a:r>
              <a:rPr lang="en-US" altLang="zh-CN" sz="2400" dirty="0"/>
              <a:t>Reproduction</a:t>
            </a:r>
            <a:endParaRPr lang="zh-CN" altLang="en-US" sz="2400" dirty="0"/>
          </a:p>
        </p:txBody>
      </p:sp>
      <p:pic>
        <p:nvPicPr>
          <p:cNvPr id="56" name="Picture 55" descr="A green tree with black background&#10;&#10;AI-generated content may be incorrect.">
            <a:extLst>
              <a:ext uri="{FF2B5EF4-FFF2-40B4-BE49-F238E27FC236}">
                <a16:creationId xmlns:a16="http://schemas.microsoft.com/office/drawing/2014/main" id="{13D19BB1-524C-B341-EE7E-00D67F2F7D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30" y="1542163"/>
            <a:ext cx="2515200" cy="3571704"/>
          </a:xfrm>
          <a:prstGeom prst="rect">
            <a:avLst/>
          </a:prstGeom>
        </p:spPr>
      </p:pic>
      <p:sp>
        <p:nvSpPr>
          <p:cNvPr id="6" name="Sun 5">
            <a:extLst>
              <a:ext uri="{FF2B5EF4-FFF2-40B4-BE49-F238E27FC236}">
                <a16:creationId xmlns:a16="http://schemas.microsoft.com/office/drawing/2014/main" id="{0EA210C7-1FFF-9347-1B62-7CB8B3A471D4}"/>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loud 8">
            <a:extLst>
              <a:ext uri="{FF2B5EF4-FFF2-40B4-BE49-F238E27FC236}">
                <a16:creationId xmlns:a16="http://schemas.microsoft.com/office/drawing/2014/main" id="{F312238B-7555-F5B2-62F5-17A6E99F0873}"/>
              </a:ext>
            </a:extLst>
          </p:cNvPr>
          <p:cNvSpPr/>
          <p:nvPr/>
        </p:nvSpPr>
        <p:spPr>
          <a:xfrm>
            <a:off x="2030487" y="2154227"/>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09DE9BBE-6D15-ED24-6844-153E8680360A}"/>
              </a:ext>
            </a:extLst>
          </p:cNvPr>
          <p:cNvSpPr txBox="1"/>
          <p:nvPr/>
        </p:nvSpPr>
        <p:spPr>
          <a:xfrm>
            <a:off x="5958628" y="2883932"/>
            <a:ext cx="372533"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3EE31367-D98C-3A1F-66B1-88F73614E8ED}"/>
              </a:ext>
            </a:extLst>
          </p:cNvPr>
          <p:cNvSpPr txBox="1"/>
          <p:nvPr/>
        </p:nvSpPr>
        <p:spPr>
          <a:xfrm>
            <a:off x="5958628" y="3601535"/>
            <a:ext cx="372533" cy="369332"/>
          </a:xfrm>
          <a:prstGeom prst="rect">
            <a:avLst/>
          </a:prstGeom>
          <a:noFill/>
        </p:spPr>
        <p:txBody>
          <a:bodyPr wrap="square" rtlCol="0">
            <a:spAutoFit/>
          </a:bodyPr>
          <a:lstStyle/>
          <a:p>
            <a:r>
              <a:rPr lang="en-US" altLang="zh-CN" dirty="0"/>
              <a:t>+</a:t>
            </a:r>
            <a:endParaRPr lang="zh-CN" altLang="en-US" dirty="0"/>
          </a:p>
        </p:txBody>
      </p:sp>
      <p:pic>
        <p:nvPicPr>
          <p:cNvPr id="12" name="Picture 4">
            <a:extLst>
              <a:ext uri="{FF2B5EF4-FFF2-40B4-BE49-F238E27FC236}">
                <a16:creationId xmlns:a16="http://schemas.microsoft.com/office/drawing/2014/main" id="{DC565168-21A3-74E3-A5B6-B95882E5BA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F0668B1-13A7-AC12-2FE6-0AC38E6B3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420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E25B545A-0749-338D-76B2-6CB3BE48E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B8B55-0511-7A82-38CF-9096ADC01F92}"/>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7ACE93B1-0FD1-2A55-7C06-3596D9C00B16}"/>
              </a:ext>
            </a:extLst>
          </p:cNvPr>
          <p:cNvSpPr/>
          <p:nvPr/>
        </p:nvSpPr>
        <p:spPr>
          <a:xfrm>
            <a:off x="484745" y="501817"/>
            <a:ext cx="5120312"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Resources allocation</a:t>
            </a:r>
          </a:p>
        </p:txBody>
      </p:sp>
      <p:cxnSp>
        <p:nvCxnSpPr>
          <p:cNvPr id="27" name="Straight Arrow Connector 26">
            <a:extLst>
              <a:ext uri="{FF2B5EF4-FFF2-40B4-BE49-F238E27FC236}">
                <a16:creationId xmlns:a16="http://schemas.microsoft.com/office/drawing/2014/main" id="{C505E171-8776-ACB2-B04F-9138342A1F7A}"/>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510F83D2-2D02-D95B-B888-1D46B978B50E}"/>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819F0724-07E9-3426-3F4A-D214612E9515}"/>
              </a:ext>
            </a:extLst>
          </p:cNvPr>
          <p:cNvSpPr txBox="1"/>
          <p:nvPr/>
        </p:nvSpPr>
        <p:spPr>
          <a:xfrm>
            <a:off x="6959599" y="2861548"/>
            <a:ext cx="1845733" cy="461665"/>
          </a:xfrm>
          <a:prstGeom prst="rect">
            <a:avLst/>
          </a:prstGeom>
          <a:noFill/>
        </p:spPr>
        <p:txBody>
          <a:bodyPr wrap="square" rtlCol="0">
            <a:spAutoFit/>
          </a:bodyPr>
          <a:lstStyle/>
          <a:p>
            <a:r>
              <a:rPr lang="en-US" altLang="zh-CN" sz="2400" dirty="0"/>
              <a:t>Growth</a:t>
            </a:r>
            <a:endParaRPr lang="zh-CN" altLang="en-US" sz="2400" dirty="0"/>
          </a:p>
        </p:txBody>
      </p:sp>
      <p:sp>
        <p:nvSpPr>
          <p:cNvPr id="51" name="TextBox 50">
            <a:extLst>
              <a:ext uri="{FF2B5EF4-FFF2-40B4-BE49-F238E27FC236}">
                <a16:creationId xmlns:a16="http://schemas.microsoft.com/office/drawing/2014/main" id="{897A126F-48BE-A3B5-EAFB-86E5E38A5582}"/>
              </a:ext>
            </a:extLst>
          </p:cNvPr>
          <p:cNvSpPr txBox="1"/>
          <p:nvPr/>
        </p:nvSpPr>
        <p:spPr>
          <a:xfrm>
            <a:off x="6959600" y="3650792"/>
            <a:ext cx="2281470" cy="461665"/>
          </a:xfrm>
          <a:prstGeom prst="rect">
            <a:avLst/>
          </a:prstGeom>
          <a:noFill/>
        </p:spPr>
        <p:txBody>
          <a:bodyPr wrap="square" rtlCol="0">
            <a:spAutoFit/>
          </a:bodyPr>
          <a:lstStyle/>
          <a:p>
            <a:r>
              <a:rPr lang="en-US" altLang="zh-CN" sz="2400" dirty="0"/>
              <a:t>Reproduction</a:t>
            </a:r>
            <a:endParaRPr lang="zh-CN" altLang="en-US" sz="2400" dirty="0"/>
          </a:p>
        </p:txBody>
      </p:sp>
      <p:pic>
        <p:nvPicPr>
          <p:cNvPr id="56" name="Picture 55" descr="A green tree with black background&#10;&#10;AI-generated content may be incorrect.">
            <a:extLst>
              <a:ext uri="{FF2B5EF4-FFF2-40B4-BE49-F238E27FC236}">
                <a16:creationId xmlns:a16="http://schemas.microsoft.com/office/drawing/2014/main" id="{E5979291-3F42-5A36-CA14-E736A3402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4943" y="1529378"/>
            <a:ext cx="2857203" cy="4057364"/>
          </a:xfrm>
          <a:prstGeom prst="rect">
            <a:avLst/>
          </a:prstGeom>
        </p:spPr>
      </p:pic>
      <p:sp>
        <p:nvSpPr>
          <p:cNvPr id="6" name="Sun 5">
            <a:extLst>
              <a:ext uri="{FF2B5EF4-FFF2-40B4-BE49-F238E27FC236}">
                <a16:creationId xmlns:a16="http://schemas.microsoft.com/office/drawing/2014/main" id="{41FFBA25-1018-8C40-01E4-985CE16B070D}"/>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ardrop 6">
            <a:extLst>
              <a:ext uri="{FF2B5EF4-FFF2-40B4-BE49-F238E27FC236}">
                <a16:creationId xmlns:a16="http://schemas.microsoft.com/office/drawing/2014/main" id="{1EF46AF4-5F4D-40FA-9459-C9A5325DF7CC}"/>
              </a:ext>
            </a:extLst>
          </p:cNvPr>
          <p:cNvSpPr/>
          <p:nvPr/>
        </p:nvSpPr>
        <p:spPr>
          <a:xfrm rot="18808756">
            <a:off x="4879323" y="2672292"/>
            <a:ext cx="377327" cy="337353"/>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ardrop 7">
            <a:extLst>
              <a:ext uri="{FF2B5EF4-FFF2-40B4-BE49-F238E27FC236}">
                <a16:creationId xmlns:a16="http://schemas.microsoft.com/office/drawing/2014/main" id="{CB45B8EC-96BE-7A50-32AD-9205FACF6037}"/>
              </a:ext>
            </a:extLst>
          </p:cNvPr>
          <p:cNvSpPr/>
          <p:nvPr/>
        </p:nvSpPr>
        <p:spPr>
          <a:xfrm rot="18808756">
            <a:off x="5956232" y="2419327"/>
            <a:ext cx="377327" cy="337353"/>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loud 8">
            <a:extLst>
              <a:ext uri="{FF2B5EF4-FFF2-40B4-BE49-F238E27FC236}">
                <a16:creationId xmlns:a16="http://schemas.microsoft.com/office/drawing/2014/main" id="{0DB92515-C9D1-1C21-0618-37673C892FD4}"/>
              </a:ext>
            </a:extLst>
          </p:cNvPr>
          <p:cNvSpPr/>
          <p:nvPr/>
        </p:nvSpPr>
        <p:spPr>
          <a:xfrm>
            <a:off x="4815773" y="1271258"/>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3E7FA931-33C8-CD80-E41F-E7AABF7FDEF3}"/>
              </a:ext>
            </a:extLst>
          </p:cNvPr>
          <p:cNvSpPr txBox="1"/>
          <p:nvPr/>
        </p:nvSpPr>
        <p:spPr>
          <a:xfrm>
            <a:off x="5724008" y="2883932"/>
            <a:ext cx="607154"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B259A8EF-CF38-D4D9-9C14-F2B76A529956}"/>
              </a:ext>
            </a:extLst>
          </p:cNvPr>
          <p:cNvSpPr txBox="1"/>
          <p:nvPr/>
        </p:nvSpPr>
        <p:spPr>
          <a:xfrm>
            <a:off x="5734152" y="3616867"/>
            <a:ext cx="607153" cy="369332"/>
          </a:xfrm>
          <a:prstGeom prst="rect">
            <a:avLst/>
          </a:prstGeom>
          <a:noFill/>
        </p:spPr>
        <p:txBody>
          <a:bodyPr wrap="square" rtlCol="0">
            <a:spAutoFit/>
          </a:bodyPr>
          <a:lstStyle/>
          <a:p>
            <a:r>
              <a:rPr lang="en-US" altLang="zh-CN" dirty="0"/>
              <a:t>++</a:t>
            </a:r>
            <a:endParaRPr lang="zh-CN" altLang="en-US" dirty="0"/>
          </a:p>
        </p:txBody>
      </p:sp>
      <p:pic>
        <p:nvPicPr>
          <p:cNvPr id="3" name="Picture 4">
            <a:extLst>
              <a:ext uri="{FF2B5EF4-FFF2-40B4-BE49-F238E27FC236}">
                <a16:creationId xmlns:a16="http://schemas.microsoft.com/office/drawing/2014/main" id="{769B65BF-9D82-F0E7-899C-264E4D71A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B27668-89F5-6E0C-BA39-85E70ADEBB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25FBAB5-9C15-E60C-3EE1-E2D088BECA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626" y="425670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63AA9CF-5FD3-8DB9-22BE-3E15E90579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0612" y="455655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0C2796B-1FC1-684E-27FF-890607743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2298" y="4684217"/>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AC16E5A-366A-8394-A9DA-C05110C62B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6622" y="2549627"/>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F311FA7-760F-06CB-068A-1FFC899D04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2100" y="3864818"/>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890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910EDDF2-B429-5572-492D-D218850E6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A6459-86DC-C4E0-3D8E-649F475C32A0}"/>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98430A97-EBD9-C184-E907-7B2CD7DDAC11}"/>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cxnSp>
        <p:nvCxnSpPr>
          <p:cNvPr id="27" name="Straight Arrow Connector 26">
            <a:extLst>
              <a:ext uri="{FF2B5EF4-FFF2-40B4-BE49-F238E27FC236}">
                <a16:creationId xmlns:a16="http://schemas.microsoft.com/office/drawing/2014/main" id="{6C7523AE-20F0-ED49-AA41-BF78B7277082}"/>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E79E3C7-4800-9592-7E67-5A0487B6A7D9}"/>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B63B251D-A6C1-F442-8641-EB4DF84D532E}"/>
              </a:ext>
            </a:extLst>
          </p:cNvPr>
          <p:cNvSpPr txBox="1"/>
          <p:nvPr/>
        </p:nvSpPr>
        <p:spPr>
          <a:xfrm>
            <a:off x="6959599" y="2861548"/>
            <a:ext cx="1845733" cy="369332"/>
          </a:xfrm>
          <a:prstGeom prst="rect">
            <a:avLst/>
          </a:prstGeom>
          <a:noFill/>
        </p:spPr>
        <p:txBody>
          <a:bodyPr wrap="square" rtlCol="0">
            <a:spAutoFit/>
          </a:bodyPr>
          <a:lstStyle/>
          <a:p>
            <a:r>
              <a:rPr lang="en-US" altLang="zh-CN" dirty="0"/>
              <a:t>Growth</a:t>
            </a:r>
            <a:endParaRPr lang="zh-CN" altLang="en-US" dirty="0"/>
          </a:p>
        </p:txBody>
      </p:sp>
      <p:sp>
        <p:nvSpPr>
          <p:cNvPr id="51" name="TextBox 50">
            <a:extLst>
              <a:ext uri="{FF2B5EF4-FFF2-40B4-BE49-F238E27FC236}">
                <a16:creationId xmlns:a16="http://schemas.microsoft.com/office/drawing/2014/main" id="{101F7645-D518-C3BC-462F-B3F2909366D4}"/>
              </a:ext>
            </a:extLst>
          </p:cNvPr>
          <p:cNvSpPr txBox="1"/>
          <p:nvPr/>
        </p:nvSpPr>
        <p:spPr>
          <a:xfrm>
            <a:off x="6959599" y="3650792"/>
            <a:ext cx="3166533" cy="584775"/>
          </a:xfrm>
          <a:prstGeom prst="rect">
            <a:avLst/>
          </a:prstGeom>
          <a:noFill/>
        </p:spPr>
        <p:txBody>
          <a:bodyPr wrap="square" rtlCol="0">
            <a:spAutoFit/>
          </a:bodyPr>
          <a:lstStyle/>
          <a:p>
            <a:r>
              <a:rPr lang="en-US" altLang="zh-CN" sz="3200" dirty="0"/>
              <a:t>Reproduction</a:t>
            </a:r>
            <a:endParaRPr lang="zh-CN" altLang="en-US" sz="3200" dirty="0"/>
          </a:p>
        </p:txBody>
      </p:sp>
      <p:pic>
        <p:nvPicPr>
          <p:cNvPr id="17" name="Picture 16" descr="A green tree with black background&#10;&#10;AI-generated content may be incorrect.">
            <a:extLst>
              <a:ext uri="{FF2B5EF4-FFF2-40B4-BE49-F238E27FC236}">
                <a16:creationId xmlns:a16="http://schemas.microsoft.com/office/drawing/2014/main" id="{C8051AAC-E814-845C-ED11-CEB2ED40A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5876" y="1542163"/>
            <a:ext cx="2503275" cy="3554770"/>
          </a:xfrm>
          <a:prstGeom prst="rect">
            <a:avLst/>
          </a:prstGeom>
        </p:spPr>
      </p:pic>
      <p:sp>
        <p:nvSpPr>
          <p:cNvPr id="10" name="TextBox 9">
            <a:extLst>
              <a:ext uri="{FF2B5EF4-FFF2-40B4-BE49-F238E27FC236}">
                <a16:creationId xmlns:a16="http://schemas.microsoft.com/office/drawing/2014/main" id="{5A35CCB4-A6B7-1989-2218-1E755AF137D5}"/>
              </a:ext>
            </a:extLst>
          </p:cNvPr>
          <p:cNvSpPr txBox="1"/>
          <p:nvPr/>
        </p:nvSpPr>
        <p:spPr>
          <a:xfrm>
            <a:off x="5852913" y="2916164"/>
            <a:ext cx="372533" cy="369332"/>
          </a:xfrm>
          <a:prstGeom prst="rect">
            <a:avLst/>
          </a:prstGeom>
          <a:noFill/>
        </p:spPr>
        <p:txBody>
          <a:bodyPr wrap="square" rtlCol="0">
            <a:spAutoFit/>
          </a:bodyPr>
          <a:lstStyle/>
          <a:p>
            <a:r>
              <a:rPr lang="en-US" altLang="zh-CN" dirty="0"/>
              <a:t>+</a:t>
            </a:r>
            <a:endParaRPr lang="zh-CN" altLang="en-US" dirty="0"/>
          </a:p>
        </p:txBody>
      </p:sp>
      <p:sp>
        <p:nvSpPr>
          <p:cNvPr id="11" name="TextBox 10">
            <a:extLst>
              <a:ext uri="{FF2B5EF4-FFF2-40B4-BE49-F238E27FC236}">
                <a16:creationId xmlns:a16="http://schemas.microsoft.com/office/drawing/2014/main" id="{FB3F15C8-BE37-AAA5-A467-728294995296}"/>
              </a:ext>
            </a:extLst>
          </p:cNvPr>
          <p:cNvSpPr txBox="1"/>
          <p:nvPr/>
        </p:nvSpPr>
        <p:spPr>
          <a:xfrm>
            <a:off x="5771696" y="3601535"/>
            <a:ext cx="559466" cy="369332"/>
          </a:xfrm>
          <a:prstGeom prst="rect">
            <a:avLst/>
          </a:prstGeom>
          <a:noFill/>
        </p:spPr>
        <p:txBody>
          <a:bodyPr wrap="square" rtlCol="0">
            <a:spAutoFit/>
          </a:bodyPr>
          <a:lstStyle/>
          <a:p>
            <a:r>
              <a:rPr lang="en-US" altLang="zh-CN" dirty="0"/>
              <a:t>++</a:t>
            </a:r>
            <a:endParaRPr lang="zh-CN" altLang="en-US" dirty="0"/>
          </a:p>
        </p:txBody>
      </p:sp>
      <p:pic>
        <p:nvPicPr>
          <p:cNvPr id="3" name="Picture 4">
            <a:extLst>
              <a:ext uri="{FF2B5EF4-FFF2-40B4-BE49-F238E27FC236}">
                <a16:creationId xmlns:a16="http://schemas.microsoft.com/office/drawing/2014/main" id="{FEEB9919-3908-0FFE-C129-00B1325CD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950" y="3173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0A14E8B-586E-A232-B392-D9A1C8AC87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834" y="383512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64E9277-3DC4-6FD0-A6D8-EE65650642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4146612"/>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97C6EE4-5BB1-FF4E-A5EA-D9A9128943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530" y="3380079"/>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AC2EDA9-D481-C5B6-AB8F-B6CC2A1EE4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170" y="374646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CB3D1E5-0B0A-9899-43F1-5AB558D6A0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2626504"/>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8821474-B1FD-E093-41A6-AA7E9B263C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9954" y="3592675"/>
            <a:ext cx="305344"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108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1EDDDEAC-BCD5-712E-8EF2-42BFC6228E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F288A-316D-B12A-8FFD-F801C1FBF60A}"/>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091227D7-BF7D-25A2-3D86-5A7583F95D0E}"/>
              </a:ext>
            </a:extLst>
          </p:cNvPr>
          <p:cNvSpPr/>
          <p:nvPr/>
        </p:nvSpPr>
        <p:spPr>
          <a:xfrm>
            <a:off x="110071" y="480335"/>
            <a:ext cx="7757253"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Growth-reproduction trade-off</a:t>
            </a:r>
          </a:p>
        </p:txBody>
      </p:sp>
      <p:cxnSp>
        <p:nvCxnSpPr>
          <p:cNvPr id="27" name="Straight Arrow Connector 26">
            <a:extLst>
              <a:ext uri="{FF2B5EF4-FFF2-40B4-BE49-F238E27FC236}">
                <a16:creationId xmlns:a16="http://schemas.microsoft.com/office/drawing/2014/main" id="{5128E720-7FE2-3D99-5235-FA82DD6D9CC5}"/>
              </a:ext>
            </a:extLst>
          </p:cNvPr>
          <p:cNvCxnSpPr>
            <a:cxnSpLocks/>
          </p:cNvCxnSpPr>
          <p:nvPr/>
        </p:nvCxnSpPr>
        <p:spPr>
          <a:xfrm flipV="1">
            <a:off x="5600762" y="3056467"/>
            <a:ext cx="1104838" cy="372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28DD6392-22D5-C206-EB00-FF94A0C446C9}"/>
              </a:ext>
            </a:extLst>
          </p:cNvPr>
          <p:cNvCxnSpPr>
            <a:cxnSpLocks/>
          </p:cNvCxnSpPr>
          <p:nvPr/>
        </p:nvCxnSpPr>
        <p:spPr>
          <a:xfrm>
            <a:off x="5600762" y="3429000"/>
            <a:ext cx="1104838" cy="325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FF9FBEA5-1EE3-54A9-8C16-1CA671B267A5}"/>
              </a:ext>
            </a:extLst>
          </p:cNvPr>
          <p:cNvSpPr txBox="1"/>
          <p:nvPr/>
        </p:nvSpPr>
        <p:spPr>
          <a:xfrm>
            <a:off x="7063466" y="2745432"/>
            <a:ext cx="1845733" cy="646331"/>
          </a:xfrm>
          <a:prstGeom prst="rect">
            <a:avLst/>
          </a:prstGeom>
          <a:noFill/>
        </p:spPr>
        <p:txBody>
          <a:bodyPr wrap="square" rtlCol="0">
            <a:spAutoFit/>
          </a:bodyPr>
          <a:lstStyle/>
          <a:p>
            <a:r>
              <a:rPr lang="en-US" altLang="zh-CN" sz="3600" dirty="0"/>
              <a:t>Growth</a:t>
            </a:r>
            <a:endParaRPr lang="zh-CN" altLang="en-US" sz="3600" dirty="0"/>
          </a:p>
        </p:txBody>
      </p:sp>
      <p:pic>
        <p:nvPicPr>
          <p:cNvPr id="17" name="Picture 16" descr="A green tree with black background&#10;&#10;AI-generated content may be incorrect.">
            <a:extLst>
              <a:ext uri="{FF2B5EF4-FFF2-40B4-BE49-F238E27FC236}">
                <a16:creationId xmlns:a16="http://schemas.microsoft.com/office/drawing/2014/main" id="{25910161-108A-1BEC-1055-896418CC6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8454" y="1324825"/>
            <a:ext cx="2932307" cy="4164016"/>
          </a:xfrm>
          <a:prstGeom prst="rect">
            <a:avLst/>
          </a:prstGeom>
        </p:spPr>
      </p:pic>
      <p:sp>
        <p:nvSpPr>
          <p:cNvPr id="10" name="TextBox 9">
            <a:extLst>
              <a:ext uri="{FF2B5EF4-FFF2-40B4-BE49-F238E27FC236}">
                <a16:creationId xmlns:a16="http://schemas.microsoft.com/office/drawing/2014/main" id="{5A44A269-AAE7-27D9-2DC0-A0CAB5107893}"/>
              </a:ext>
            </a:extLst>
          </p:cNvPr>
          <p:cNvSpPr txBox="1"/>
          <p:nvPr/>
        </p:nvSpPr>
        <p:spPr>
          <a:xfrm>
            <a:off x="5899361" y="2883931"/>
            <a:ext cx="806239" cy="369332"/>
          </a:xfrm>
          <a:prstGeom prst="rect">
            <a:avLst/>
          </a:prstGeom>
          <a:noFill/>
        </p:spPr>
        <p:txBody>
          <a:bodyPr wrap="square" rtlCol="0">
            <a:spAutoFit/>
          </a:bodyPr>
          <a:lstStyle/>
          <a:p>
            <a:r>
              <a:rPr lang="en-US" altLang="zh-CN" dirty="0"/>
              <a:t>++</a:t>
            </a:r>
            <a:endParaRPr lang="zh-CN" altLang="en-US" dirty="0"/>
          </a:p>
        </p:txBody>
      </p:sp>
      <p:pic>
        <p:nvPicPr>
          <p:cNvPr id="12" name="Picture 11">
            <a:extLst>
              <a:ext uri="{FF2B5EF4-FFF2-40B4-BE49-F238E27FC236}">
                <a16:creationId xmlns:a16="http://schemas.microsoft.com/office/drawing/2014/main" id="{0312459F-882D-DDCE-F0F2-5DBA21A921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393" y="4146612"/>
            <a:ext cx="305344" cy="39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3B0DD5-3FCE-68A7-5CAD-EB4B34320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530" y="3380079"/>
            <a:ext cx="305344" cy="39188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BF060FC-92C9-B67A-5228-5591A6879AE2}"/>
              </a:ext>
            </a:extLst>
          </p:cNvPr>
          <p:cNvSpPr txBox="1"/>
          <p:nvPr/>
        </p:nvSpPr>
        <p:spPr>
          <a:xfrm>
            <a:off x="5968772" y="3576936"/>
            <a:ext cx="372533" cy="369332"/>
          </a:xfrm>
          <a:prstGeom prst="rect">
            <a:avLst/>
          </a:prstGeom>
          <a:noFill/>
        </p:spPr>
        <p:txBody>
          <a:bodyPr wrap="square" rtlCol="0">
            <a:spAutoFit/>
          </a:bodyPr>
          <a:lstStyle/>
          <a:p>
            <a:r>
              <a:rPr lang="en-US" altLang="zh-CN" dirty="0"/>
              <a:t>+</a:t>
            </a:r>
            <a:endParaRPr lang="zh-CN" altLang="en-US" dirty="0"/>
          </a:p>
        </p:txBody>
      </p:sp>
      <p:sp>
        <p:nvSpPr>
          <p:cNvPr id="19" name="TextBox 18">
            <a:extLst>
              <a:ext uri="{FF2B5EF4-FFF2-40B4-BE49-F238E27FC236}">
                <a16:creationId xmlns:a16="http://schemas.microsoft.com/office/drawing/2014/main" id="{C0A1214B-D310-4A29-AF91-86FB83EE18E5}"/>
              </a:ext>
            </a:extLst>
          </p:cNvPr>
          <p:cNvSpPr txBox="1"/>
          <p:nvPr/>
        </p:nvSpPr>
        <p:spPr>
          <a:xfrm>
            <a:off x="7138178" y="3716701"/>
            <a:ext cx="3166533" cy="369332"/>
          </a:xfrm>
          <a:prstGeom prst="rect">
            <a:avLst/>
          </a:prstGeom>
          <a:noFill/>
        </p:spPr>
        <p:txBody>
          <a:bodyPr wrap="square" rtlCol="0">
            <a:spAutoFit/>
          </a:bodyPr>
          <a:lstStyle/>
          <a:p>
            <a:r>
              <a:rPr lang="en-US" altLang="zh-CN" dirty="0"/>
              <a:t>Reproduction</a:t>
            </a:r>
            <a:endParaRPr lang="zh-CN" altLang="en-US" dirty="0"/>
          </a:p>
        </p:txBody>
      </p:sp>
    </p:spTree>
    <p:extLst>
      <p:ext uri="{BB962C8B-B14F-4D97-AF65-F5344CB8AC3E}">
        <p14:creationId xmlns:p14="http://schemas.microsoft.com/office/powerpoint/2010/main" val="321851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2B1EB92E-7A60-A05A-3AD7-0E589C327E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E9E05D-CCED-8CF0-78AC-BC0CEEFA15AD}"/>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092F6367-611C-1E7D-0F1A-4B03A6DDF12C}"/>
              </a:ext>
            </a:extLst>
          </p:cNvPr>
          <p:cNvSpPr/>
          <p:nvPr/>
        </p:nvSpPr>
        <p:spPr>
          <a:xfrm>
            <a:off x="676739" y="480335"/>
            <a:ext cx="6623929"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General reproductive cycle</a:t>
            </a:r>
          </a:p>
        </p:txBody>
      </p:sp>
      <p:pic>
        <p:nvPicPr>
          <p:cNvPr id="5" name="Picture 4" descr="A corn on the stalk&#10;&#10;AI-generated content may be incorrect.">
            <a:extLst>
              <a:ext uri="{FF2B5EF4-FFF2-40B4-BE49-F238E27FC236}">
                <a16:creationId xmlns:a16="http://schemas.microsoft.com/office/drawing/2014/main" id="{FC6787FC-CC0F-6646-989D-CD2CC4D4D31D}"/>
              </a:ext>
            </a:extLst>
          </p:cNvPr>
          <p:cNvPicPr>
            <a:picLocks noChangeAspect="1"/>
          </p:cNvPicPr>
          <p:nvPr/>
        </p:nvPicPr>
        <p:blipFill>
          <a:blip r:embed="rId4">
            <a:extLst>
              <a:ext uri="{28A0092B-C50C-407E-A947-70E740481C1C}">
                <a14:useLocalDpi xmlns:a14="http://schemas.microsoft.com/office/drawing/2010/main" val="0"/>
              </a:ext>
            </a:extLst>
          </a:blip>
          <a:srcRect l="16657" r="27664"/>
          <a:stretch>
            <a:fillRect/>
          </a:stretch>
        </p:blipFill>
        <p:spPr>
          <a:xfrm>
            <a:off x="1341119" y="2193791"/>
            <a:ext cx="1808481" cy="1457325"/>
          </a:xfrm>
          <a:prstGeom prst="rect">
            <a:avLst/>
          </a:prstGeom>
        </p:spPr>
      </p:pic>
      <p:pic>
        <p:nvPicPr>
          <p:cNvPr id="7" name="Picture 6" descr="A screenshot of a video game&#10;&#10;AI-generated content may be incorrect.">
            <a:extLst>
              <a:ext uri="{FF2B5EF4-FFF2-40B4-BE49-F238E27FC236}">
                <a16:creationId xmlns:a16="http://schemas.microsoft.com/office/drawing/2014/main" id="{9954E60D-C07E-F4A2-473F-75F635F4E73F}"/>
              </a:ext>
            </a:extLst>
          </p:cNvPr>
          <p:cNvPicPr>
            <a:picLocks noChangeAspect="1"/>
          </p:cNvPicPr>
          <p:nvPr/>
        </p:nvPicPr>
        <p:blipFill>
          <a:blip r:embed="rId5">
            <a:extLst>
              <a:ext uri="{28A0092B-C50C-407E-A947-70E740481C1C}">
                <a14:useLocalDpi xmlns:a14="http://schemas.microsoft.com/office/drawing/2010/main" val="0"/>
              </a:ext>
            </a:extLst>
          </a:blip>
          <a:srcRect b="5240"/>
          <a:stretch>
            <a:fillRect/>
          </a:stretch>
        </p:blipFill>
        <p:spPr>
          <a:xfrm>
            <a:off x="3836670" y="1617663"/>
            <a:ext cx="1299383" cy="2141537"/>
          </a:xfrm>
          <a:prstGeom prst="rect">
            <a:avLst/>
          </a:prstGeom>
        </p:spPr>
      </p:pic>
      <p:pic>
        <p:nvPicPr>
          <p:cNvPr id="9" name="Picture 8" descr="A cartoon character with yellow eyes&#10;&#10;AI-generated content may be incorrect.">
            <a:extLst>
              <a:ext uri="{FF2B5EF4-FFF2-40B4-BE49-F238E27FC236}">
                <a16:creationId xmlns:a16="http://schemas.microsoft.com/office/drawing/2014/main" id="{5244AE72-EB36-E8BE-0940-23B096E833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3123" y="2437631"/>
            <a:ext cx="1447433" cy="1321569"/>
          </a:xfrm>
          <a:prstGeom prst="rect">
            <a:avLst/>
          </a:prstGeom>
        </p:spPr>
      </p:pic>
      <p:pic>
        <p:nvPicPr>
          <p:cNvPr id="14" name="Picture 13" descr="A green fruit with orange spots&#10;&#10;AI-generated content may be incorrect.">
            <a:extLst>
              <a:ext uri="{FF2B5EF4-FFF2-40B4-BE49-F238E27FC236}">
                <a16:creationId xmlns:a16="http://schemas.microsoft.com/office/drawing/2014/main" id="{23036961-E1D1-67DB-8288-DDE32E2690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7621" y="2699568"/>
            <a:ext cx="670004" cy="951548"/>
          </a:xfrm>
          <a:prstGeom prst="rect">
            <a:avLst/>
          </a:prstGeom>
        </p:spPr>
      </p:pic>
      <p:pic>
        <p:nvPicPr>
          <p:cNvPr id="16" name="Picture 15" descr="A group of objects in a shape of a heart&#10;&#10;AI-generated content may be incorrect.">
            <a:extLst>
              <a:ext uri="{FF2B5EF4-FFF2-40B4-BE49-F238E27FC236}">
                <a16:creationId xmlns:a16="http://schemas.microsoft.com/office/drawing/2014/main" id="{FB1FD2AD-7C55-E581-91B9-9EE0CD7791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4520" y="2353359"/>
            <a:ext cx="1059553" cy="1832561"/>
          </a:xfrm>
          <a:prstGeom prst="rect">
            <a:avLst/>
          </a:prstGeom>
        </p:spPr>
      </p:pic>
      <p:sp>
        <p:nvSpPr>
          <p:cNvPr id="20" name="TextBox 19">
            <a:extLst>
              <a:ext uri="{FF2B5EF4-FFF2-40B4-BE49-F238E27FC236}">
                <a16:creationId xmlns:a16="http://schemas.microsoft.com/office/drawing/2014/main" id="{DBDAA242-0B3F-9241-B967-8488CDA77326}"/>
              </a:ext>
            </a:extLst>
          </p:cNvPr>
          <p:cNvSpPr txBox="1"/>
          <p:nvPr/>
        </p:nvSpPr>
        <p:spPr>
          <a:xfrm>
            <a:off x="934720" y="4185920"/>
            <a:ext cx="2509520" cy="646331"/>
          </a:xfrm>
          <a:prstGeom prst="rect">
            <a:avLst/>
          </a:prstGeom>
          <a:noFill/>
        </p:spPr>
        <p:txBody>
          <a:bodyPr wrap="square" rtlCol="0">
            <a:spAutoFit/>
          </a:bodyPr>
          <a:lstStyle/>
          <a:p>
            <a:pPr algn="ctr"/>
            <a:r>
              <a:rPr lang="en-US" altLang="zh-CN" dirty="0"/>
              <a:t>Reproductive organs development</a:t>
            </a:r>
            <a:endParaRPr lang="zh-CN" altLang="en-US" dirty="0"/>
          </a:p>
        </p:txBody>
      </p:sp>
      <p:sp>
        <p:nvSpPr>
          <p:cNvPr id="21" name="TextBox 20">
            <a:extLst>
              <a:ext uri="{FF2B5EF4-FFF2-40B4-BE49-F238E27FC236}">
                <a16:creationId xmlns:a16="http://schemas.microsoft.com/office/drawing/2014/main" id="{E54D4C38-F599-2449-9653-C928A4296B05}"/>
              </a:ext>
            </a:extLst>
          </p:cNvPr>
          <p:cNvSpPr txBox="1"/>
          <p:nvPr/>
        </p:nvSpPr>
        <p:spPr>
          <a:xfrm>
            <a:off x="3231601" y="4185920"/>
            <a:ext cx="2509520" cy="369332"/>
          </a:xfrm>
          <a:prstGeom prst="rect">
            <a:avLst/>
          </a:prstGeom>
          <a:noFill/>
        </p:spPr>
        <p:txBody>
          <a:bodyPr wrap="square" rtlCol="0">
            <a:spAutoFit/>
          </a:bodyPr>
          <a:lstStyle/>
          <a:p>
            <a:pPr algn="ctr"/>
            <a:r>
              <a:rPr lang="en-US" altLang="zh-CN" dirty="0"/>
              <a:t>Pollination</a:t>
            </a:r>
            <a:endParaRPr lang="zh-CN" altLang="en-US" dirty="0"/>
          </a:p>
        </p:txBody>
      </p:sp>
      <p:sp>
        <p:nvSpPr>
          <p:cNvPr id="22" name="TextBox 21">
            <a:extLst>
              <a:ext uri="{FF2B5EF4-FFF2-40B4-BE49-F238E27FC236}">
                <a16:creationId xmlns:a16="http://schemas.microsoft.com/office/drawing/2014/main" id="{070E678B-60C3-8AE6-1394-93676FD40B6A}"/>
              </a:ext>
            </a:extLst>
          </p:cNvPr>
          <p:cNvSpPr txBox="1"/>
          <p:nvPr/>
        </p:nvSpPr>
        <p:spPr>
          <a:xfrm>
            <a:off x="5488204" y="4185920"/>
            <a:ext cx="2509520" cy="369332"/>
          </a:xfrm>
          <a:prstGeom prst="rect">
            <a:avLst/>
          </a:prstGeom>
          <a:noFill/>
        </p:spPr>
        <p:txBody>
          <a:bodyPr wrap="square" rtlCol="0">
            <a:spAutoFit/>
          </a:bodyPr>
          <a:lstStyle/>
          <a:p>
            <a:pPr algn="ctr"/>
            <a:r>
              <a:rPr lang="en-US" altLang="zh-CN" dirty="0"/>
              <a:t>Fertilization</a:t>
            </a:r>
            <a:endParaRPr lang="zh-CN" altLang="en-US" dirty="0"/>
          </a:p>
        </p:txBody>
      </p:sp>
      <p:sp>
        <p:nvSpPr>
          <p:cNvPr id="23" name="TextBox 22">
            <a:extLst>
              <a:ext uri="{FF2B5EF4-FFF2-40B4-BE49-F238E27FC236}">
                <a16:creationId xmlns:a16="http://schemas.microsoft.com/office/drawing/2014/main" id="{20DC67BB-9EAD-1D29-01ED-80F63F633D15}"/>
              </a:ext>
            </a:extLst>
          </p:cNvPr>
          <p:cNvSpPr txBox="1"/>
          <p:nvPr/>
        </p:nvSpPr>
        <p:spPr>
          <a:xfrm>
            <a:off x="7057917" y="4185920"/>
            <a:ext cx="2509520" cy="369332"/>
          </a:xfrm>
          <a:prstGeom prst="rect">
            <a:avLst/>
          </a:prstGeom>
          <a:noFill/>
        </p:spPr>
        <p:txBody>
          <a:bodyPr wrap="square" rtlCol="0">
            <a:spAutoFit/>
          </a:bodyPr>
          <a:lstStyle/>
          <a:p>
            <a:pPr algn="ctr"/>
            <a:r>
              <a:rPr lang="en-US" altLang="zh-CN" dirty="0"/>
              <a:t>Maturation</a:t>
            </a:r>
            <a:endParaRPr lang="zh-CN" altLang="en-US" dirty="0"/>
          </a:p>
        </p:txBody>
      </p:sp>
      <p:sp>
        <p:nvSpPr>
          <p:cNvPr id="24" name="TextBox 23">
            <a:extLst>
              <a:ext uri="{FF2B5EF4-FFF2-40B4-BE49-F238E27FC236}">
                <a16:creationId xmlns:a16="http://schemas.microsoft.com/office/drawing/2014/main" id="{4CDD8F40-14F3-F067-647D-6E1C2FB2F174}"/>
              </a:ext>
            </a:extLst>
          </p:cNvPr>
          <p:cNvSpPr txBox="1"/>
          <p:nvPr/>
        </p:nvSpPr>
        <p:spPr>
          <a:xfrm>
            <a:off x="8776061" y="4185920"/>
            <a:ext cx="2509520" cy="369332"/>
          </a:xfrm>
          <a:prstGeom prst="rect">
            <a:avLst/>
          </a:prstGeom>
          <a:noFill/>
        </p:spPr>
        <p:txBody>
          <a:bodyPr wrap="square" rtlCol="0">
            <a:spAutoFit/>
          </a:bodyPr>
          <a:lstStyle/>
          <a:p>
            <a:pPr algn="ctr"/>
            <a:r>
              <a:rPr lang="en-US" altLang="zh-CN" dirty="0"/>
              <a:t>Dispersal</a:t>
            </a:r>
            <a:endParaRPr lang="zh-CN" altLang="en-US" dirty="0"/>
          </a:p>
        </p:txBody>
      </p:sp>
    </p:spTree>
    <p:extLst>
      <p:ext uri="{BB962C8B-B14F-4D97-AF65-F5344CB8AC3E}">
        <p14:creationId xmlns:p14="http://schemas.microsoft.com/office/powerpoint/2010/main" val="2546200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7000" b="-17000"/>
          </a:stretch>
        </a:blipFill>
        <a:effectLst/>
      </p:bgPr>
    </p:bg>
    <p:spTree>
      <p:nvGrpSpPr>
        <p:cNvPr id="1" name="">
          <a:extLst>
            <a:ext uri="{FF2B5EF4-FFF2-40B4-BE49-F238E27FC236}">
              <a16:creationId xmlns:a16="http://schemas.microsoft.com/office/drawing/2014/main" id="{CA44AEEB-A12E-F381-5E58-E369C7993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B2275-27EF-77DB-CED4-88959B5BB801}"/>
              </a:ext>
            </a:extLst>
          </p:cNvPr>
          <p:cNvSpPr>
            <a:spLocks noGrp="1"/>
          </p:cNvSpPr>
          <p:nvPr>
            <p:ph type="ctrTitle"/>
          </p:nvPr>
        </p:nvSpPr>
        <p:spPr>
          <a:xfrm>
            <a:off x="800100" y="1000353"/>
            <a:ext cx="10591800" cy="5052104"/>
          </a:xfrm>
          <a:solidFill>
            <a:schemeClr val="bg1">
              <a:alpha val="63000"/>
            </a:schemeClr>
          </a:solidFill>
        </p:spPr>
        <p:txBody>
          <a:bodyPr>
            <a:normAutofit/>
          </a:bodyPr>
          <a:lstStyle/>
          <a:p>
            <a:br>
              <a:rPr lang="en-US" altLang="zh-CN" dirty="0"/>
            </a:br>
            <a:endParaRPr lang="zh-CN" altLang="en-US" dirty="0"/>
          </a:p>
        </p:txBody>
      </p:sp>
      <p:sp>
        <p:nvSpPr>
          <p:cNvPr id="4" name="Rectangle 3">
            <a:extLst>
              <a:ext uri="{FF2B5EF4-FFF2-40B4-BE49-F238E27FC236}">
                <a16:creationId xmlns:a16="http://schemas.microsoft.com/office/drawing/2014/main" id="{420AB32F-3731-C818-C1D1-52BF76F24277}"/>
              </a:ext>
            </a:extLst>
          </p:cNvPr>
          <p:cNvSpPr/>
          <p:nvPr/>
        </p:nvSpPr>
        <p:spPr>
          <a:xfrm>
            <a:off x="385295" y="480335"/>
            <a:ext cx="6322565" cy="76944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4400" dirty="0">
                <a:ln w="0"/>
                <a:solidFill>
                  <a:schemeClr val="tx2">
                    <a:lumMod val="90000"/>
                    <a:lumOff val="10000"/>
                  </a:schemeClr>
                </a:solidFill>
                <a:effectLst>
                  <a:outerShdw blurRad="38100" dist="25400" dir="5400000" algn="ctr" rotWithShape="0">
                    <a:srgbClr val="6E747A">
                      <a:alpha val="43000"/>
                    </a:srgbClr>
                  </a:outerShdw>
                </a:effectLst>
              </a:rPr>
              <a:t>Environmental conditions</a:t>
            </a:r>
          </a:p>
        </p:txBody>
      </p:sp>
      <p:sp>
        <p:nvSpPr>
          <p:cNvPr id="3" name="TextBox 2">
            <a:extLst>
              <a:ext uri="{FF2B5EF4-FFF2-40B4-BE49-F238E27FC236}">
                <a16:creationId xmlns:a16="http://schemas.microsoft.com/office/drawing/2014/main" id="{13CA3E76-5EB2-6E05-9030-5083115F2DCD}"/>
              </a:ext>
            </a:extLst>
          </p:cNvPr>
          <p:cNvSpPr txBox="1"/>
          <p:nvPr/>
        </p:nvSpPr>
        <p:spPr>
          <a:xfrm>
            <a:off x="1026584" y="3008155"/>
            <a:ext cx="10005483" cy="1323439"/>
          </a:xfrm>
          <a:prstGeom prst="rect">
            <a:avLst/>
          </a:prstGeom>
          <a:noFill/>
        </p:spPr>
        <p:txBody>
          <a:bodyPr wrap="square" rtlCol="0">
            <a:spAutoFit/>
          </a:bodyPr>
          <a:lstStyle/>
          <a:p>
            <a:r>
              <a:rPr lang="en-US" altLang="zh-CN" sz="2000" dirty="0"/>
              <a:t>‘Positive’ environmental events (environmental cues)</a:t>
            </a:r>
          </a:p>
          <a:p>
            <a:endParaRPr lang="en-US" altLang="zh-CN" sz="2000" dirty="0"/>
          </a:p>
          <a:p>
            <a:endParaRPr lang="en-US" altLang="zh-CN" sz="2000" dirty="0"/>
          </a:p>
          <a:p>
            <a:r>
              <a:rPr lang="en-US" altLang="zh-CN" sz="2000" dirty="0"/>
              <a:t>‘Negative’ environmental events (environmental </a:t>
            </a:r>
            <a:r>
              <a:rPr lang="en-US" altLang="zh-CN" sz="2000" dirty="0" err="1"/>
              <a:t>vetos</a:t>
            </a:r>
            <a:r>
              <a:rPr lang="en-US" altLang="zh-CN" sz="2000" dirty="0"/>
              <a:t>)</a:t>
            </a:r>
          </a:p>
        </p:txBody>
      </p:sp>
      <p:sp>
        <p:nvSpPr>
          <p:cNvPr id="5" name="Sun 4">
            <a:extLst>
              <a:ext uri="{FF2B5EF4-FFF2-40B4-BE49-F238E27FC236}">
                <a16:creationId xmlns:a16="http://schemas.microsoft.com/office/drawing/2014/main" id="{6F0456EF-84D4-C284-D9D0-8CEABA62565C}"/>
              </a:ext>
            </a:extLst>
          </p:cNvPr>
          <p:cNvSpPr/>
          <p:nvPr/>
        </p:nvSpPr>
        <p:spPr>
          <a:xfrm>
            <a:off x="1396411" y="1376654"/>
            <a:ext cx="1741714" cy="1665514"/>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loud 5">
            <a:extLst>
              <a:ext uri="{FF2B5EF4-FFF2-40B4-BE49-F238E27FC236}">
                <a16:creationId xmlns:a16="http://schemas.microsoft.com/office/drawing/2014/main" id="{B71FD808-BCDA-B366-65B1-02026ED51F48}"/>
              </a:ext>
            </a:extLst>
          </p:cNvPr>
          <p:cNvSpPr/>
          <p:nvPr/>
        </p:nvSpPr>
        <p:spPr>
          <a:xfrm>
            <a:off x="3988697" y="1943124"/>
            <a:ext cx="1525532" cy="93815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descr="A blue snowflake on a black background&#10;&#10;AI-generated content may be incorrect.">
            <a:extLst>
              <a:ext uri="{FF2B5EF4-FFF2-40B4-BE49-F238E27FC236}">
                <a16:creationId xmlns:a16="http://schemas.microsoft.com/office/drawing/2014/main" id="{52D3C79A-DF5F-4F54-F439-10CE307F4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1722" y="4310025"/>
            <a:ext cx="1249056" cy="1249056"/>
          </a:xfrm>
          <a:prstGeom prst="rect">
            <a:avLst/>
          </a:prstGeom>
        </p:spPr>
      </p:pic>
      <p:cxnSp>
        <p:nvCxnSpPr>
          <p:cNvPr id="11" name="Straight Arrow Connector 10">
            <a:extLst>
              <a:ext uri="{FF2B5EF4-FFF2-40B4-BE49-F238E27FC236}">
                <a16:creationId xmlns:a16="http://schemas.microsoft.com/office/drawing/2014/main" id="{1C43D099-B5B9-1E42-73B5-5C6F6C379B51}"/>
              </a:ext>
            </a:extLst>
          </p:cNvPr>
          <p:cNvCxnSpPr/>
          <p:nvPr/>
        </p:nvCxnSpPr>
        <p:spPr>
          <a:xfrm>
            <a:off x="6841067" y="3200400"/>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721FBD-4867-D2B2-8AF0-4EA86D0B6A67}"/>
              </a:ext>
            </a:extLst>
          </p:cNvPr>
          <p:cNvCxnSpPr/>
          <p:nvPr/>
        </p:nvCxnSpPr>
        <p:spPr>
          <a:xfrm>
            <a:off x="7179734" y="4157134"/>
            <a:ext cx="10262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80B3CC-5C77-A488-4CD6-E1132A32B549}"/>
              </a:ext>
            </a:extLst>
          </p:cNvPr>
          <p:cNvSpPr txBox="1"/>
          <p:nvPr/>
        </p:nvSpPr>
        <p:spPr>
          <a:xfrm>
            <a:off x="8036983" y="3042168"/>
            <a:ext cx="2901949" cy="369332"/>
          </a:xfrm>
          <a:prstGeom prst="rect">
            <a:avLst/>
          </a:prstGeom>
          <a:noFill/>
        </p:spPr>
        <p:txBody>
          <a:bodyPr wrap="square" rtlCol="0">
            <a:spAutoFit/>
          </a:bodyPr>
          <a:lstStyle/>
          <a:p>
            <a:r>
              <a:rPr lang="en-US" altLang="zh-CN" dirty="0"/>
              <a:t>More seed (masting)</a:t>
            </a:r>
            <a:endParaRPr lang="zh-CN" altLang="en-US" dirty="0"/>
          </a:p>
        </p:txBody>
      </p:sp>
      <p:sp>
        <p:nvSpPr>
          <p:cNvPr id="16" name="TextBox 15">
            <a:extLst>
              <a:ext uri="{FF2B5EF4-FFF2-40B4-BE49-F238E27FC236}">
                <a16:creationId xmlns:a16="http://schemas.microsoft.com/office/drawing/2014/main" id="{41C757DE-1372-19B6-2F10-1CF18EDCEB9C}"/>
              </a:ext>
            </a:extLst>
          </p:cNvPr>
          <p:cNvSpPr txBox="1"/>
          <p:nvPr/>
        </p:nvSpPr>
        <p:spPr>
          <a:xfrm>
            <a:off x="8205991" y="3944647"/>
            <a:ext cx="2901949" cy="369332"/>
          </a:xfrm>
          <a:prstGeom prst="rect">
            <a:avLst/>
          </a:prstGeom>
          <a:noFill/>
        </p:spPr>
        <p:txBody>
          <a:bodyPr wrap="square" rtlCol="0">
            <a:spAutoFit/>
          </a:bodyPr>
          <a:lstStyle/>
          <a:p>
            <a:r>
              <a:rPr lang="en-US" altLang="zh-CN" dirty="0"/>
              <a:t>More growth (non-masting)</a:t>
            </a:r>
            <a:endParaRPr lang="zh-CN" altLang="en-US" dirty="0"/>
          </a:p>
        </p:txBody>
      </p:sp>
      <p:sp>
        <p:nvSpPr>
          <p:cNvPr id="20" name="TextBox 19">
            <a:extLst>
              <a:ext uri="{FF2B5EF4-FFF2-40B4-BE49-F238E27FC236}">
                <a16:creationId xmlns:a16="http://schemas.microsoft.com/office/drawing/2014/main" id="{733B5286-3037-C492-39CE-AB8EB52F4705}"/>
              </a:ext>
            </a:extLst>
          </p:cNvPr>
          <p:cNvSpPr txBox="1"/>
          <p:nvPr/>
        </p:nvSpPr>
        <p:spPr>
          <a:xfrm>
            <a:off x="2133064" y="5536003"/>
            <a:ext cx="9591383" cy="400110"/>
          </a:xfrm>
          <a:prstGeom prst="rect">
            <a:avLst/>
          </a:prstGeom>
          <a:noFill/>
        </p:spPr>
        <p:txBody>
          <a:bodyPr wrap="square" rtlCol="0">
            <a:spAutoFit/>
          </a:bodyPr>
          <a:lstStyle/>
          <a:p>
            <a:r>
              <a:rPr lang="en-US" altLang="zh-CN" sz="2000" dirty="0"/>
              <a:t>Trade-offs help to maximize plants’ fitness when resources are limited</a:t>
            </a:r>
            <a:endParaRPr lang="zh-CN" altLang="en-US" sz="2000" dirty="0"/>
          </a:p>
        </p:txBody>
      </p:sp>
    </p:spTree>
    <p:extLst>
      <p:ext uri="{BB962C8B-B14F-4D97-AF65-F5344CB8AC3E}">
        <p14:creationId xmlns:p14="http://schemas.microsoft.com/office/powerpoint/2010/main" val="1218980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3085</TotalTime>
  <Words>1986</Words>
  <Application>Microsoft Office PowerPoint</Application>
  <PresentationFormat>Widescreen</PresentationFormat>
  <Paragraphs>235</Paragraphs>
  <Slides>18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等线</vt:lpstr>
      <vt:lpstr>等线 Light</vt:lpstr>
      <vt:lpstr>Arial</vt:lpstr>
      <vt:lpstr>Britannic Bold</vt:lpstr>
      <vt:lpstr>Office Theme</vt:lpstr>
      <vt:lpstr>     Life on a Budget: Reproduction-growth Trade-Offs in Masting Trees </vt:lpstr>
      <vt:lpstr> </vt:lpstr>
      <vt:lpstr> </vt:lpstr>
      <vt:lpstr> </vt:lpstr>
      <vt:lpstr> </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wangxm29@student.ubc.ca</dc:creator>
  <cp:lastModifiedBy>wangxm29@student.ubc.ca</cp:lastModifiedBy>
  <cp:revision>29</cp:revision>
  <dcterms:created xsi:type="dcterms:W3CDTF">2025-03-19T05:29:56Z</dcterms:created>
  <dcterms:modified xsi:type="dcterms:W3CDTF">2025-10-21T11:54:15Z</dcterms:modified>
</cp:coreProperties>
</file>